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57" r:id="rId3"/>
    <p:sldId id="258" r:id="rId4"/>
    <p:sldId id="259" r:id="rId5"/>
    <p:sldId id="282" r:id="rId6"/>
    <p:sldId id="283"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0" r:id="rId23"/>
    <p:sldId id="275" r:id="rId24"/>
    <p:sldId id="276" r:id="rId25"/>
    <p:sldId id="281"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nva Sans 1" panose="020B0503030501040103" pitchFamily="34" charset="0"/>
      <p:regular r:id="rId32"/>
    </p:embeddedFont>
    <p:embeddedFont>
      <p:font typeface="League Gothic" pitchFamily="2" charset="77"/>
      <p:regular r:id="rId33"/>
    </p:embeddedFont>
    <p:embeddedFont>
      <p:font typeface="Montserrat Classic" pitchFamily="2" charset="77"/>
      <p:regular r:id="rId34"/>
    </p:embeddedFont>
    <p:embeddedFont>
      <p:font typeface="Montserrat Classic Bold" pitchFamily="2" charset="77"/>
      <p:regular r:id="rId35"/>
      <p:bold r:id="rId36"/>
    </p:embeddedFont>
    <p:embeddedFont>
      <p:font typeface="Montserrat Light" panose="020F0302020204030204" pitchFamily="34" charset="0"/>
      <p:regular r:id="rId37"/>
      <p:italic r:id="rId38"/>
    </p:embeddedFont>
    <p:embeddedFont>
      <p:font typeface="Montserrat Light Bold" pitchFamily="2" charset="77"/>
      <p:regular r:id="rId39"/>
      <p:bold r:id="rId40"/>
    </p:embeddedFont>
    <p:embeddedFont>
      <p:font typeface="Montserrat Light Italics" pitchFamily="2" charset="77"/>
      <p:regular r:id="rId41"/>
      <p:italic r:id="rId42"/>
    </p:embeddedFont>
    <p:embeddedFont>
      <p:font typeface="Poppins Bold" pitchFamily="2" charset="77"/>
      <p:regular r:id="rId43"/>
      <p:bold r:id="rId44"/>
    </p:embeddedFont>
    <p:embeddedFont>
      <p:font typeface="TT Commons Pro Bold" panose="020B0103030102020204" pitchFamily="34" charset="77"/>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BEF"/>
    <a:srgbClr val="FFFAFE"/>
    <a:srgbClr val="FAF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3309" autoAdjust="0"/>
  </p:normalViewPr>
  <p:slideViewPr>
    <p:cSldViewPr>
      <p:cViewPr>
        <p:scale>
          <a:sx n="61" d="100"/>
          <a:sy n="61" d="100"/>
        </p:scale>
        <p:origin x="1400"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Hello, I’m here to talk to you today about the effects of early life adversity on adult musicality. This is a collaboration between the Music, Imaging, and </a:t>
            </a:r>
            <a:r>
              <a:rPr lang="en-US" dirty="0" err="1"/>
              <a:t>Neurodynamics</a:t>
            </a:r>
            <a:r>
              <a:rPr lang="en-US" dirty="0"/>
              <a:t> Lab and the Plasticity in Neurodevelopment Lab in the Center for Cognitive and Brain Health at Northeastern University in Boston Massachusetts.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addition to the MBEA, participants completed four questionnaires that measured retrospective reports of adversity.</a:t>
            </a:r>
          </a:p>
          <a:p>
            <a:endParaRPr lang="en-US" dirty="0"/>
          </a:p>
          <a:p>
            <a:r>
              <a:rPr lang="en-US" dirty="0"/>
              <a:t>To measure general unpredictability, we used the Questionnaire of Unpredictability in Childhood. "At least one of my caregivers had punishments that were unpredictable."</a:t>
            </a:r>
          </a:p>
          <a:p>
            <a:endParaRPr lang="en-US" dirty="0"/>
          </a:p>
          <a:p>
            <a:r>
              <a:rPr lang="en-US" dirty="0"/>
              <a:t>Another type of unpredictability known as auditory commotion in the home was measured using the 6-item short form Confusion, Hubbub, and Order Scale. "It was so noisy, you couldn't hear yourself think in our home."</a:t>
            </a:r>
          </a:p>
          <a:p>
            <a:endParaRPr lang="en-US" dirty="0"/>
          </a:p>
          <a:p>
            <a:r>
              <a:rPr lang="en-US" dirty="0"/>
              <a:t>Both deprivation and threat were measured using the McLaughlin Deprivation and Threat scales. "How often did you not have regular meals to eat?" "How many times did an adult push, grab, slap, or throw something at you when you were an child/adolescent?”</a:t>
            </a:r>
          </a:p>
          <a:p>
            <a:endParaRPr lang="en-US" dirty="0"/>
          </a:p>
          <a:p>
            <a:r>
              <a:rPr lang="en-US" dirty="0"/>
              <a:t>Importantly, we measured retrospective reports of adversity during two time points: childhood (6-12 years) and adolescence (13-18 years).   </a:t>
            </a:r>
          </a:p>
          <a:p>
            <a:endParaRPr lang="en-US" dirty="0"/>
          </a:p>
          <a:p>
            <a:r>
              <a:rPr lang="en-US" dirty="0"/>
              <a:t>In addition, to serve as covariates in our models, participants completed the Goldsmith Musical Sophistication Index, The Trait subscale of the State/Trait Anxiety Index, and the Physical Anhedonia Scale. We covary for musical training because of it’s known positive effects on musicality and musical ability, but we additionally included measures of anxiety and depression to control for the effects of adversity on mental health outcomes.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Correlating the adversity dimensions and MBEA scores revealed that Childhood auditory commotion is associated with lower scores on MBEA 1 while adolescent threat is associated with higher scores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effects persisted when controlling for musical training and mental health outcomes. However, the adolescent threat finding did not survive corrections for multiple comparisons. </a:t>
            </a:r>
          </a:p>
          <a:p>
            <a:endParaRPr lang="en-US" dirty="0"/>
          </a:p>
          <a:p>
            <a:r>
              <a:rPr lang="en-US" dirty="0"/>
              <a:t>Further, a model with measures of CHAOS and threat at both time points revealed the importance of adversity timing, as only childhood CHAOS was significantly related to MBEA scores over and above covariates.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Given these findings, we decided to probe further with a second study to see whether these findings would hold for a more difficult test of musicality in another sample. We once again recruited adults on Prolific from another previous study in our lab. 288 adults between 18-65 years completed the both the melody and rhythm tests of the Musical Ear Test. This test was designed for measuring musical abilities in both musicians and non-musicians. It notably spreads out scores on the upper end.</a:t>
            </a:r>
          </a:p>
          <a:p>
            <a:endParaRPr lang="en-US" dirty="0"/>
          </a:p>
          <a:p>
            <a:r>
              <a:rPr lang="en-US" dirty="0"/>
              <a:t>It consists of 104 trials on which participants judge whether two short musical phrases are identical or not. The melodic subtest contains 52 pairs of melodic phrases, played with sampled piano sounds while the rhythm subtest contains 52 trials with rhythmical phrases, played with wood block sound. </a:t>
            </a:r>
          </a:p>
          <a:p>
            <a:endParaRPr lang="en-US" dirty="0"/>
          </a:p>
          <a:p>
            <a:r>
              <a:rPr lang="en-US" dirty="0"/>
              <a:t>Participants also completed the same adversity, mental health, and musical training questionnaires as Study 1, with the exception of the CHAOS, which now included the full 15-item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Interestingly, we found no associations across any dimensions of adversity and MET melodic or rhythmic.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Given this mixed evidence, we wanted to see whether this was a function of differences in task between the MBEA and MET. As noted, the MET is a more difficult measure of musical ability, and it's possible that the MBEA is more suited for the general population we are measuring. As a result, we conducted Study 3 with a third sample to once again administer the MBEA 1 scale test, as well as administer the MBEA 2 contour test and the MBEA 4 rhythm test. </a:t>
            </a:r>
          </a:p>
          <a:p>
            <a:endParaRPr lang="en-US" dirty="0"/>
          </a:p>
          <a:p>
            <a:r>
              <a:rPr lang="en-US" dirty="0"/>
              <a:t>The Contour test measures the ability of the listener to detect changes to the contour of the melody. This test alters the contour of a melody by changing one note of the melody so that its pitch height, respective to its neighboring notes, is reversed. </a:t>
            </a:r>
          </a:p>
          <a:p>
            <a:endParaRPr lang="en-US" dirty="0"/>
          </a:p>
          <a:p>
            <a:r>
              <a:rPr lang="en-US" dirty="0"/>
              <a:t>The Rhythm test uses the same melodies as the pitch-based tests but in the different “comparison” melodies, it is the duration of two adjacent notes that are altered, rather than the pitch of the notes. </a:t>
            </a:r>
          </a:p>
          <a:p>
            <a:endParaRPr lang="en-US" dirty="0"/>
          </a:p>
          <a:p>
            <a:r>
              <a:rPr lang="en-US" dirty="0"/>
              <a:t>We also administered the same adversity questionnaires, including the full 15-item CHAOS, and the state trait anxiety index, but because this was a secondary analysis we don't have all covariates, we're missing the </a:t>
            </a:r>
            <a:r>
              <a:rPr lang="en-US" dirty="0" err="1"/>
              <a:t>GoldMSI</a:t>
            </a:r>
            <a:r>
              <a:rPr lang="en-US" dirty="0"/>
              <a:t> and PAS, but we're currently collecting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Notably, there were no associations between early adversity and MBEA 1 scores.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childhood auditory commotion is marginally associated with lower MBEA 2 scores while adolescent threat is significantly associated with lower scores on MBEA 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Meanwhile, childhood auditory commotion is significantly associated with lower scores on MBEA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Given we are still finding mixed evidence, we decided to turn toward inspecting our distribution of adversity scores across the samples. This is an example from sample 3. As you can see, there is some variability in the adversity scores, but it skews heavily toward low or no adversity, particularly for the dimension of threat. As mentioned, these samples were from previously collected studies in the lab and were not recruited for specifically having adversity. Given this, we began shifting our attention to the field of "positive psychology." The field of positive psychology focuses on the influence of positive experiences on outcomes, shifting away from the typical focus on adverse experiences. This is not an entirely new idea, but it has been gaining more and more traction as another dimension of the early environment to consider.</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Existing literature suggests that early musical training confers both near and far transfer effects later in life. For example, early musical training is associated with improved pitch and rhythm perception and auditory memory. In addition, it’s associated with increases in corpus callosum volume and structural changes in auditory &amp; motor areas.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Our lab has had a hand in this shift. Alongside my collaborator Nick Kathios on this project, we have created and validated the Predictability, Opportunity, and Safety Dimensions of Environmental Variability (POS DEV) scale to measure the influence of positive experiences in the early environment. We aimed to measure the complements of dimensions of adverse experiences through this scale. Specifically, predictability, opportunity, and safety. This questionnaire is measured retrospectively at both the childhood and adolescent time points. We administered this questionnaire to our third sample of participants to explore the effects of positive experiences on adult musicality.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Because unpredictability in the form of auditory commotion was a consistent negative predictor of MBEA scores in childhood, we focused on the predictability subscale of the POS DEV scale. We found that caregiver predictability in childhood and adolescence is associated with higher scores on MBEA 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When accounting for the three dimensions of positive experiences in adolescence, caregiver predictability predicts higher scores on MBEA 4 while caregiver opportunity in adolescence predicts lower scores on MBEA. The association between caregiver opportunity in adolescence and lower MBEA 4 scores is surprising because much like musical training, one would expect that increased opportunity would lead to better scores. However, this is underscoring the importance of a predictable environment on later musicality.</a:t>
            </a:r>
          </a:p>
          <a:p>
            <a:endParaRPr lang="en-US" dirty="0"/>
          </a:p>
          <a:p>
            <a:r>
              <a:rPr lang="en-US" dirty="0"/>
              <a:t>In a model accounting for all three dimensions of positive experiences in childhood, childhood predictability continues to be the sole predictor of higher MBEA 4 scores in adulthood.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135183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for further support toward predictable caregiver environments, a model with both childhood auditory commotion and childhood predictability as predictors of MBEA 4 scores, only the positive early environment has the unique ability to predict MBEA 4 scores, confirming the importance of caregiver predictability in childhood.</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Explanation from this consistent finding may be explained by the theory of predictive modeling. In predictive modeling, the brain attempts to minimize the prediction error between sensory input and top-down predictions of that input. It has been shown that we all have a predictive model while listening to music and correct prediction is inherently rewarding in music. The way the model improves is by minimizing prediction error, but if you can’t predict the environment, then there's no improvement to the predictive model. So specifically, we postulate that the increase in chaos and auditory commotion in the home environment doesn’t allow for fine tuning/precision of the predictive model, leading to downstream negative effects on musicality.</a:t>
            </a:r>
          </a:p>
          <a:p>
            <a:endParaRPr lang="en-US" dirty="0"/>
          </a:p>
          <a:p>
            <a:r>
              <a:rPr lang="en-US" dirty="0"/>
              <a:t>More predictable home environment is related to musicality in adulthood, over and above unpredictability in the form of auditory commotion. This is evidence that positive experiences in childhood may have far reaching effects that lead to improved musical ability </a:t>
            </a:r>
            <a:r>
              <a:rPr lang="en-US" dirty="0" err="1"/>
              <a:t>inadulthood</a:t>
            </a:r>
            <a:r>
              <a:rPr lang="en-US" dirty="0"/>
              <a:t>. However, follow-up analyses are planned to control for musical training and mental health outcomes in these models once data collection is complete.</a:t>
            </a:r>
          </a:p>
          <a:p>
            <a:endParaRPr lang="en-US" dirty="0"/>
          </a:p>
          <a:p>
            <a:r>
              <a:rPr lang="en-US" dirty="0"/>
              <a:t>And finally, I have shown you evidence today that the early environment influences adult musicality, but further research must be conducted to address the specific mechanisms of musicality that are being impacted.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00462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there is currently very little known about the flip side. Is it possible that the early life environment is also influential in affecting adult musicality? For example, how do environmental factors like early adversity, positive experiences, and caregiver parental interactions impact later musical abilities? In fact, a recent review from Nguyen et al., 2023 have also concurred that the early social environment's role in music development has been minimally investigated thus far. We hope to begin to fill this gap with the present research.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As I mentioned before, one such type of experience that may be impacting musicality later in life is early adversity. Research on early adversity has a fairly long history, but we haven’t always conceptualized adversity in the same way. One way that adversity is conceptualized is by the specificity model. The specificity approach involves measuring adversity experiences individually (i.e., one at a time) and assumes that developmental mechanisms influenced by different forms of adversity are largely distinct with no overlap, which, as you’re probably thinking, is frequently not the case.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Meanwhile, the cumulative-risk approach, which is probably the more well known model, involves counting the number of discrete adversity exposures and experiences, assuming that the effects of distinct adversities on developmental outcomes are equal and additive, which is also not true of all types of adversities. This is also known as the ACEs approach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6411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address the limitations of the specificity and cumulative-risk approaches, dimensional models were developed. The dimensional approach identifies core dimensions of experience that occur in multiple types of adversity. It can be assessed continuously as a function of both the severity or chronicity of adversity experiences. The field has been moving toward this model because you can specify the developmental mechanisms most likely to be influenced by these aspects of experience, including some that are shared across multiple dimensions and others that are unique to certain dimensions. </a:t>
            </a:r>
          </a:p>
          <a:p>
            <a:endParaRPr lang="en-US" dirty="0"/>
          </a:p>
          <a:p>
            <a:r>
              <a:rPr lang="en-US" dirty="0"/>
              <a:t>The three dimensions of adversity are deprivation, defined as the absence of expected environmental input, threat, defined as exposure to or risk of physical or psychological harm, and unpredictability, defined as stochastic variation in environment. We will be taking this approach in the present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87960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It’s the existing early adversity literature that motivates us to believe that it may have an impact on adult musicality. Early life adversity is currently implicated in affecting a number of domains that are closely related to musicality, such as reward-processing, affect, and language. For example, </a:t>
            </a:r>
            <a:r>
              <a:rPr lang="en-US" dirty="0" err="1"/>
              <a:t>Boeker</a:t>
            </a:r>
            <a:r>
              <a:rPr lang="en-US" dirty="0"/>
              <a:t> et al (2014) indicate a differential long-term impact of early life adversity on reward processing, implicating </a:t>
            </a:r>
            <a:r>
              <a:rPr lang="en-US" dirty="0" err="1"/>
              <a:t>hyporesponsiveness</a:t>
            </a:r>
            <a:r>
              <a:rPr lang="en-US" dirty="0"/>
              <a:t> during reward anticipation and hyperresponsiveness when receiving a reward. Meanwhile, Callahan and Tottenham (2016) indicate in a review that across numerous studies, early adversity leads to accelerated maturation of emotion circuits in the brain and in the behaviors supported by these regions. Finally, </a:t>
            </a:r>
            <a:r>
              <a:rPr lang="en-US" dirty="0" err="1"/>
              <a:t>Sylvestre</a:t>
            </a:r>
            <a:r>
              <a:rPr lang="en-US" dirty="0"/>
              <a:t> et al (2016) show that the language skills of children who have experienced abuse and/or neglect are delayed when compared to children who have not had these experiences. Taken together, early adversity has far reaching effects on many aspects of cognition and behavior, but currently little is known about its affects on musicality, leading us to our research question motivating the present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address this question, we carried out three different studies with three samples. </a:t>
            </a:r>
          </a:p>
          <a:p>
            <a:endParaRPr lang="en-US" dirty="0"/>
          </a:p>
          <a:p>
            <a:r>
              <a:rPr lang="en-US" dirty="0"/>
              <a:t>Using the online platform Prolific, in Study 1, we had 264 adult participants between the ages of 18-65 years from a previous study in our lab complete the Montreal Battery of Evaluation of Amusia. The MBEA is a screening tool for congenital amusia that assesses a variety of mechanisms that underlie musicality over a series of 6 tests. For the purposes of the first study, participants completed MBEA 1, known as the scale test. The scale test measures the perception of musical scale information - or tonality. Participants listen to two versions of a melody and have to indicate whether the second is the same or different than the first. The “different” comparisons use notes from outside the tonal key that is established by the notes of the melody.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jp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3.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svg"/><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EFEB"/>
        </a:solidFill>
        <a:effectLst/>
      </p:bgPr>
    </p:bg>
    <p:spTree>
      <p:nvGrpSpPr>
        <p:cNvPr id="1" name=""/>
        <p:cNvGrpSpPr/>
        <p:nvPr/>
      </p:nvGrpSpPr>
      <p:grpSpPr>
        <a:xfrm>
          <a:off x="0" y="0"/>
          <a:ext cx="0" cy="0"/>
          <a:chOff x="0" y="0"/>
          <a:chExt cx="0" cy="0"/>
        </a:xfrm>
      </p:grpSpPr>
      <p:grpSp>
        <p:nvGrpSpPr>
          <p:cNvPr id="2" name="Group 2"/>
          <p:cNvGrpSpPr/>
          <p:nvPr/>
        </p:nvGrpSpPr>
        <p:grpSpPr>
          <a:xfrm>
            <a:off x="358349" y="36924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1C2120"/>
            </a:solidFill>
          </p:spPr>
        </p:sp>
      </p:grpSp>
      <p:sp>
        <p:nvSpPr>
          <p:cNvPr id="4" name="AutoShape 4"/>
          <p:cNvSpPr/>
          <p:nvPr/>
        </p:nvSpPr>
        <p:spPr>
          <a:xfrm>
            <a:off x="419100" y="7953603"/>
            <a:ext cx="17449800" cy="1919568"/>
          </a:xfrm>
          <a:prstGeom prst="rect">
            <a:avLst/>
          </a:prstGeom>
          <a:solidFill>
            <a:srgbClr val="1C2120"/>
          </a:solidFill>
        </p:spPr>
      </p:sp>
      <p:grpSp>
        <p:nvGrpSpPr>
          <p:cNvPr id="5" name="Group 5"/>
          <p:cNvGrpSpPr/>
          <p:nvPr/>
        </p:nvGrpSpPr>
        <p:grpSpPr>
          <a:xfrm>
            <a:off x="1028700" y="1934819"/>
            <a:ext cx="16230600" cy="3962942"/>
            <a:chOff x="0" y="0"/>
            <a:chExt cx="21640800" cy="5283923"/>
          </a:xfrm>
        </p:grpSpPr>
        <p:sp>
          <p:nvSpPr>
            <p:cNvPr id="6" name="TextBox 6"/>
            <p:cNvSpPr txBox="1"/>
            <p:nvPr/>
          </p:nvSpPr>
          <p:spPr>
            <a:xfrm>
              <a:off x="816562" y="1100607"/>
              <a:ext cx="20007677" cy="4183316"/>
            </a:xfrm>
            <a:prstGeom prst="rect">
              <a:avLst/>
            </a:prstGeom>
          </p:spPr>
          <p:txBody>
            <a:bodyPr lIns="0" tIns="0" rIns="0" bIns="0" rtlCol="0" anchor="t">
              <a:spAutoFit/>
            </a:bodyPr>
            <a:lstStyle/>
            <a:p>
              <a:pPr algn="ctr">
                <a:lnSpc>
                  <a:spcPts val="11918"/>
                </a:lnSpc>
              </a:pPr>
              <a:r>
                <a:rPr lang="en-US" sz="11800" dirty="0">
                  <a:solidFill>
                    <a:srgbClr val="1C2120"/>
                  </a:solidFill>
                  <a:latin typeface="League Gothic"/>
                </a:rPr>
                <a:t>Effects of Developmental Adversity on Adult Musicality</a:t>
              </a:r>
            </a:p>
          </p:txBody>
        </p:sp>
        <p:sp>
          <p:nvSpPr>
            <p:cNvPr id="7" name="AutoShape 7"/>
            <p:cNvSpPr/>
            <p:nvPr/>
          </p:nvSpPr>
          <p:spPr>
            <a:xfrm>
              <a:off x="0" y="0"/>
              <a:ext cx="21640800" cy="121024"/>
            </a:xfrm>
            <a:prstGeom prst="rect">
              <a:avLst/>
            </a:prstGeom>
            <a:solidFill>
              <a:srgbClr val="1C2120"/>
            </a:solidFill>
          </p:spPr>
        </p:sp>
      </p:grpSp>
      <p:sp>
        <p:nvSpPr>
          <p:cNvPr id="8" name="Freeform 8"/>
          <p:cNvSpPr/>
          <p:nvPr/>
        </p:nvSpPr>
        <p:spPr>
          <a:xfrm>
            <a:off x="320249" y="8086828"/>
            <a:ext cx="2378760" cy="1869026"/>
          </a:xfrm>
          <a:custGeom>
            <a:avLst/>
            <a:gdLst/>
            <a:ahLst/>
            <a:cxnLst/>
            <a:rect l="l" t="t" r="r" b="b"/>
            <a:pathLst>
              <a:path w="2378760" h="1869026">
                <a:moveTo>
                  <a:pt x="0" y="0"/>
                </a:moveTo>
                <a:lnTo>
                  <a:pt x="2378760" y="0"/>
                </a:lnTo>
                <a:lnTo>
                  <a:pt x="2378760" y="1869026"/>
                </a:lnTo>
                <a:lnTo>
                  <a:pt x="0" y="1869026"/>
                </a:lnTo>
                <a:lnTo>
                  <a:pt x="0" y="0"/>
                </a:lnTo>
                <a:close/>
              </a:path>
            </a:pathLst>
          </a:custGeom>
          <a:blipFill>
            <a:blip r:embed="rId3"/>
            <a:stretch>
              <a:fillRect/>
            </a:stretch>
          </a:blipFill>
        </p:spPr>
      </p:sp>
      <p:sp>
        <p:nvSpPr>
          <p:cNvPr id="9" name="Freeform 9"/>
          <p:cNvSpPr/>
          <p:nvPr/>
        </p:nvSpPr>
        <p:spPr>
          <a:xfrm>
            <a:off x="15741136" y="7763091"/>
            <a:ext cx="2300591" cy="2300591"/>
          </a:xfrm>
          <a:custGeom>
            <a:avLst/>
            <a:gdLst/>
            <a:ahLst/>
            <a:cxnLst/>
            <a:rect l="l" t="t" r="r" b="b"/>
            <a:pathLst>
              <a:path w="2300591" h="2300591">
                <a:moveTo>
                  <a:pt x="0" y="0"/>
                </a:moveTo>
                <a:lnTo>
                  <a:pt x="2300591" y="0"/>
                </a:lnTo>
                <a:lnTo>
                  <a:pt x="2300591" y="2300591"/>
                </a:lnTo>
                <a:lnTo>
                  <a:pt x="0" y="2300591"/>
                </a:lnTo>
                <a:lnTo>
                  <a:pt x="0" y="0"/>
                </a:lnTo>
                <a:close/>
              </a:path>
            </a:pathLst>
          </a:custGeom>
          <a:blipFill>
            <a:blip r:embed="rId4"/>
            <a:stretch>
              <a:fillRect/>
            </a:stretch>
          </a:blipFill>
        </p:spPr>
      </p:sp>
      <p:sp>
        <p:nvSpPr>
          <p:cNvPr id="10" name="TextBox 10"/>
          <p:cNvSpPr txBox="1"/>
          <p:nvPr/>
        </p:nvSpPr>
        <p:spPr>
          <a:xfrm>
            <a:off x="1927439" y="8350078"/>
            <a:ext cx="14433122" cy="1088517"/>
          </a:xfrm>
          <a:prstGeom prst="rect">
            <a:avLst/>
          </a:prstGeom>
        </p:spPr>
        <p:txBody>
          <a:bodyPr lIns="0" tIns="0" rIns="0" bIns="0" rtlCol="0" anchor="t">
            <a:spAutoFit/>
          </a:bodyPr>
          <a:lstStyle/>
          <a:p>
            <a:pPr algn="ctr">
              <a:lnSpc>
                <a:spcPts val="4388"/>
              </a:lnSpc>
            </a:pPr>
            <a:r>
              <a:rPr lang="en-US" sz="3299" spc="174">
                <a:solidFill>
                  <a:srgbClr val="F2EFEB"/>
                </a:solidFill>
                <a:latin typeface="Montserrat Light"/>
              </a:rPr>
              <a:t>Kelsie L. Lopez,* Nick Kathios,* Psyche Loui,^ and </a:t>
            </a:r>
          </a:p>
          <a:p>
            <a:pPr algn="ctr">
              <a:lnSpc>
                <a:spcPts val="4388"/>
              </a:lnSpc>
            </a:pPr>
            <a:r>
              <a:rPr lang="en-US" sz="3299" spc="174">
                <a:solidFill>
                  <a:srgbClr val="F2EFEB"/>
                </a:solidFill>
                <a:latin typeface="Montserrat Light"/>
              </a:rPr>
              <a:t>Laurel J. Gabard-Durnam^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AutoShape 2"/>
          <p:cNvSpPr/>
          <p:nvPr/>
        </p:nvSpPr>
        <p:spPr>
          <a:xfrm>
            <a:off x="3068996" y="3974711"/>
            <a:ext cx="0" cy="1406496"/>
          </a:xfrm>
          <a:prstGeom prst="line">
            <a:avLst/>
          </a:prstGeom>
          <a:ln w="180975" cap="flat">
            <a:solidFill>
              <a:srgbClr val="B32D2F"/>
            </a:solidFill>
            <a:prstDash val="solid"/>
            <a:headEnd type="none" w="sm" len="sm"/>
            <a:tailEnd type="arrow" w="med" len="sm"/>
          </a:ln>
        </p:spPr>
      </p:sp>
      <p:sp>
        <p:nvSpPr>
          <p:cNvPr id="3" name="AutoShape 3"/>
          <p:cNvSpPr/>
          <p:nvPr/>
        </p:nvSpPr>
        <p:spPr>
          <a:xfrm>
            <a:off x="8837232" y="3953049"/>
            <a:ext cx="0" cy="1406496"/>
          </a:xfrm>
          <a:prstGeom prst="line">
            <a:avLst/>
          </a:prstGeom>
          <a:ln w="180975" cap="flat">
            <a:solidFill>
              <a:srgbClr val="B32D2F"/>
            </a:solidFill>
            <a:prstDash val="solid"/>
            <a:headEnd type="none" w="sm" len="sm"/>
            <a:tailEnd type="arrow" w="med" len="sm"/>
          </a:ln>
        </p:spPr>
      </p:sp>
      <p:sp>
        <p:nvSpPr>
          <p:cNvPr id="4" name="AutoShape 4"/>
          <p:cNvSpPr/>
          <p:nvPr/>
        </p:nvSpPr>
        <p:spPr>
          <a:xfrm>
            <a:off x="12842952" y="3974711"/>
            <a:ext cx="0" cy="1406496"/>
          </a:xfrm>
          <a:prstGeom prst="line">
            <a:avLst/>
          </a:prstGeom>
          <a:ln w="180975" cap="flat">
            <a:solidFill>
              <a:srgbClr val="B32D2F"/>
            </a:solidFill>
            <a:prstDash val="solid"/>
            <a:headEnd type="none" w="sm" len="sm"/>
            <a:tailEnd type="arrow" w="med" len="sm"/>
          </a:ln>
        </p:spPr>
      </p:sp>
      <p:sp>
        <p:nvSpPr>
          <p:cNvPr id="5" name="AutoShape 5"/>
          <p:cNvSpPr/>
          <p:nvPr/>
        </p:nvSpPr>
        <p:spPr>
          <a:xfrm>
            <a:off x="16166273" y="3953049"/>
            <a:ext cx="0" cy="1406496"/>
          </a:xfrm>
          <a:prstGeom prst="line">
            <a:avLst/>
          </a:prstGeom>
          <a:ln w="180975" cap="flat">
            <a:solidFill>
              <a:srgbClr val="B32D2F"/>
            </a:solidFill>
            <a:prstDash val="solid"/>
            <a:headEnd type="none" w="sm" len="sm"/>
            <a:tailEnd type="arrow" w="med" len="sm"/>
          </a:ln>
        </p:spPr>
      </p:sp>
      <p:grpSp>
        <p:nvGrpSpPr>
          <p:cNvPr id="6" name="Group 6"/>
          <p:cNvGrpSpPr/>
          <p:nvPr/>
        </p:nvGrpSpPr>
        <p:grpSpPr>
          <a:xfrm>
            <a:off x="1525946" y="5039135"/>
            <a:ext cx="3086101" cy="3230760"/>
            <a:chOff x="-46598" y="-145595"/>
            <a:chExt cx="812800" cy="850900"/>
          </a:xfrm>
        </p:grpSpPr>
        <p:sp>
          <p:nvSpPr>
            <p:cNvPr id="7" name="Freeform 7"/>
            <p:cNvSpPr/>
            <p:nvPr/>
          </p:nvSpPr>
          <p:spPr>
            <a:xfrm>
              <a:off x="0" y="0"/>
              <a:ext cx="719604" cy="559840"/>
            </a:xfrm>
            <a:custGeom>
              <a:avLst/>
              <a:gdLst/>
              <a:ahLst/>
              <a:cxnLst/>
              <a:rect l="l" t="t" r="r" b="b"/>
              <a:pathLst>
                <a:path w="719604" h="559840">
                  <a:moveTo>
                    <a:pt x="0" y="0"/>
                  </a:moveTo>
                  <a:lnTo>
                    <a:pt x="719604" y="0"/>
                  </a:lnTo>
                  <a:lnTo>
                    <a:pt x="719604" y="559840"/>
                  </a:lnTo>
                  <a:lnTo>
                    <a:pt x="0" y="559840"/>
                  </a:lnTo>
                  <a:close/>
                </a:path>
              </a:pathLst>
            </a:custGeom>
            <a:solidFill>
              <a:srgbClr val="F2EFEB"/>
            </a:solidFill>
          </p:spPr>
        </p:sp>
        <p:sp>
          <p:nvSpPr>
            <p:cNvPr id="8" name="TextBox 8"/>
            <p:cNvSpPr txBox="1"/>
            <p:nvPr/>
          </p:nvSpPr>
          <p:spPr>
            <a:xfrm>
              <a:off x="-46598" y="-145595"/>
              <a:ext cx="812800" cy="850900"/>
            </a:xfrm>
            <a:prstGeom prst="rect">
              <a:avLst/>
            </a:prstGeom>
          </p:spPr>
          <p:txBody>
            <a:bodyPr lIns="50800" tIns="50800" rIns="50800" bIns="50800" rtlCol="0" anchor="ctr"/>
            <a:lstStyle/>
            <a:p>
              <a:pPr algn="ctr">
                <a:lnSpc>
                  <a:spcPts val="3359"/>
                </a:lnSpc>
              </a:pPr>
              <a:r>
                <a:rPr lang="en-US" sz="2399" dirty="0">
                  <a:solidFill>
                    <a:srgbClr val="000000"/>
                  </a:solidFill>
                  <a:latin typeface="Montserrat Light Bold"/>
                </a:rPr>
                <a:t>Unpredictability</a:t>
              </a:r>
            </a:p>
          </p:txBody>
        </p:sp>
      </p:grpSp>
      <p:grpSp>
        <p:nvGrpSpPr>
          <p:cNvPr id="9" name="Group 9"/>
          <p:cNvGrpSpPr/>
          <p:nvPr/>
        </p:nvGrpSpPr>
        <p:grpSpPr>
          <a:xfrm>
            <a:off x="11430000" y="5019695"/>
            <a:ext cx="3086099" cy="3266925"/>
            <a:chOff x="-38137" y="-150715"/>
            <a:chExt cx="812800" cy="860425"/>
          </a:xfrm>
        </p:grpSpPr>
        <p:sp>
          <p:nvSpPr>
            <p:cNvPr id="10" name="Freeform 10"/>
            <p:cNvSpPr/>
            <p:nvPr/>
          </p:nvSpPr>
          <p:spPr>
            <a:xfrm>
              <a:off x="0" y="0"/>
              <a:ext cx="732918" cy="559840"/>
            </a:xfrm>
            <a:custGeom>
              <a:avLst/>
              <a:gdLst/>
              <a:ahLst/>
              <a:cxnLst/>
              <a:rect l="l" t="t" r="r" b="b"/>
              <a:pathLst>
                <a:path w="732918" h="559840">
                  <a:moveTo>
                    <a:pt x="0" y="0"/>
                  </a:moveTo>
                  <a:lnTo>
                    <a:pt x="732918" y="0"/>
                  </a:lnTo>
                  <a:lnTo>
                    <a:pt x="732918" y="559840"/>
                  </a:lnTo>
                  <a:lnTo>
                    <a:pt x="0" y="559840"/>
                  </a:lnTo>
                  <a:close/>
                </a:path>
              </a:pathLst>
            </a:custGeom>
            <a:solidFill>
              <a:srgbClr val="F2EFEB"/>
            </a:solidFill>
          </p:spPr>
        </p:sp>
        <p:sp>
          <p:nvSpPr>
            <p:cNvPr id="11" name="TextBox 11"/>
            <p:cNvSpPr txBox="1"/>
            <p:nvPr/>
          </p:nvSpPr>
          <p:spPr>
            <a:xfrm>
              <a:off x="-38137" y="-150715"/>
              <a:ext cx="812800"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Deprivation</a:t>
              </a:r>
            </a:p>
          </p:txBody>
        </p:sp>
      </p:grpSp>
      <p:grpSp>
        <p:nvGrpSpPr>
          <p:cNvPr id="12" name="Group 12"/>
          <p:cNvGrpSpPr/>
          <p:nvPr/>
        </p:nvGrpSpPr>
        <p:grpSpPr>
          <a:xfrm>
            <a:off x="14565495" y="5039135"/>
            <a:ext cx="3086101" cy="3266925"/>
            <a:chOff x="-46598" y="-145595"/>
            <a:chExt cx="812800" cy="860425"/>
          </a:xfrm>
        </p:grpSpPr>
        <p:sp>
          <p:nvSpPr>
            <p:cNvPr id="13" name="Freeform 13"/>
            <p:cNvSpPr/>
            <p:nvPr/>
          </p:nvSpPr>
          <p:spPr>
            <a:xfrm>
              <a:off x="0" y="0"/>
              <a:ext cx="719604" cy="559840"/>
            </a:xfrm>
            <a:custGeom>
              <a:avLst/>
              <a:gdLst/>
              <a:ahLst/>
              <a:cxnLst/>
              <a:rect l="l" t="t" r="r" b="b"/>
              <a:pathLst>
                <a:path w="719604" h="559840">
                  <a:moveTo>
                    <a:pt x="0" y="0"/>
                  </a:moveTo>
                  <a:lnTo>
                    <a:pt x="719604" y="0"/>
                  </a:lnTo>
                  <a:lnTo>
                    <a:pt x="719604" y="559840"/>
                  </a:lnTo>
                  <a:lnTo>
                    <a:pt x="0" y="559840"/>
                  </a:lnTo>
                  <a:close/>
                </a:path>
              </a:pathLst>
            </a:custGeom>
            <a:solidFill>
              <a:srgbClr val="F2EFEB"/>
            </a:solidFill>
          </p:spPr>
        </p:sp>
        <p:sp>
          <p:nvSpPr>
            <p:cNvPr id="14" name="TextBox 14"/>
            <p:cNvSpPr txBox="1"/>
            <p:nvPr/>
          </p:nvSpPr>
          <p:spPr>
            <a:xfrm>
              <a:off x="-46598" y="-145595"/>
              <a:ext cx="812800"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Threat</a:t>
              </a:r>
            </a:p>
          </p:txBody>
        </p:sp>
      </p:grpSp>
      <p:grpSp>
        <p:nvGrpSpPr>
          <p:cNvPr id="15" name="Group 15"/>
          <p:cNvGrpSpPr/>
          <p:nvPr/>
        </p:nvGrpSpPr>
        <p:grpSpPr>
          <a:xfrm>
            <a:off x="942085" y="1117286"/>
            <a:ext cx="4434801" cy="3266926"/>
            <a:chOff x="0" y="-107852"/>
            <a:chExt cx="1168013" cy="860425"/>
          </a:xfrm>
        </p:grpSpPr>
        <p:sp>
          <p:nvSpPr>
            <p:cNvPr id="16" name="Freeform 16"/>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7" name="TextBox 17"/>
            <p:cNvSpPr txBox="1"/>
            <p:nvPr/>
          </p:nvSpPr>
          <p:spPr>
            <a:xfrm>
              <a:off x="58843" y="-107852"/>
              <a:ext cx="1050327"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359"/>
                </a:lnSpc>
              </a:pPr>
              <a:r>
                <a:rPr lang="en-US" sz="2399" dirty="0">
                  <a:solidFill>
                    <a:srgbClr val="000000"/>
                  </a:solidFill>
                  <a:latin typeface="Montserrat Light"/>
                </a:rPr>
                <a:t>(QUIC; Glynn et al. 2019)</a:t>
              </a:r>
            </a:p>
          </p:txBody>
        </p:sp>
      </p:grpSp>
      <p:grpSp>
        <p:nvGrpSpPr>
          <p:cNvPr id="18" name="Group 18"/>
          <p:cNvGrpSpPr/>
          <p:nvPr/>
        </p:nvGrpSpPr>
        <p:grpSpPr>
          <a:xfrm>
            <a:off x="6619834" y="1165270"/>
            <a:ext cx="4434801" cy="3266926"/>
            <a:chOff x="0" y="-95214"/>
            <a:chExt cx="1168013" cy="860425"/>
          </a:xfrm>
        </p:grpSpPr>
        <p:sp>
          <p:nvSpPr>
            <p:cNvPr id="19" name="Freeform 1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20" name="TextBox 20"/>
            <p:cNvSpPr txBox="1"/>
            <p:nvPr/>
          </p:nvSpPr>
          <p:spPr>
            <a:xfrm>
              <a:off x="80174" y="-95214"/>
              <a:ext cx="1050326"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 Matheny et al., 1995)</a:t>
              </a:r>
            </a:p>
          </p:txBody>
        </p:sp>
      </p:grpSp>
      <p:grpSp>
        <p:nvGrpSpPr>
          <p:cNvPr id="21" name="Group 21"/>
          <p:cNvGrpSpPr/>
          <p:nvPr/>
        </p:nvGrpSpPr>
        <p:grpSpPr>
          <a:xfrm>
            <a:off x="12292881" y="1090681"/>
            <a:ext cx="4434801" cy="3266926"/>
            <a:chOff x="0" y="-114859"/>
            <a:chExt cx="1168013" cy="860425"/>
          </a:xfrm>
        </p:grpSpPr>
        <p:sp>
          <p:nvSpPr>
            <p:cNvPr id="22" name="Freeform 2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23" name="TextBox 23"/>
            <p:cNvSpPr txBox="1"/>
            <p:nvPr/>
          </p:nvSpPr>
          <p:spPr>
            <a:xfrm>
              <a:off x="58270" y="-114859"/>
              <a:ext cx="1097300"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r>
                <a:rPr lang="en-US" sz="2399" dirty="0">
                  <a:solidFill>
                    <a:srgbClr val="000000"/>
                  </a:solidFill>
                  <a:latin typeface="Montserrat Light"/>
                </a:rPr>
                <a:t> (McLaughlin et al., 2014)</a:t>
              </a:r>
            </a:p>
          </p:txBody>
        </p:sp>
      </p:grpSp>
      <p:grpSp>
        <p:nvGrpSpPr>
          <p:cNvPr id="24" name="Group 24"/>
          <p:cNvGrpSpPr/>
          <p:nvPr/>
        </p:nvGrpSpPr>
        <p:grpSpPr>
          <a:xfrm>
            <a:off x="7203694" y="5039135"/>
            <a:ext cx="3086101" cy="3230760"/>
            <a:chOff x="-29956" y="-145595"/>
            <a:chExt cx="812800" cy="850900"/>
          </a:xfrm>
        </p:grpSpPr>
        <p:sp>
          <p:nvSpPr>
            <p:cNvPr id="25" name="Freeform 25"/>
            <p:cNvSpPr/>
            <p:nvPr/>
          </p:nvSpPr>
          <p:spPr>
            <a:xfrm>
              <a:off x="0" y="0"/>
              <a:ext cx="752888" cy="559840"/>
            </a:xfrm>
            <a:custGeom>
              <a:avLst/>
              <a:gdLst/>
              <a:ahLst/>
              <a:cxnLst/>
              <a:rect l="l" t="t" r="r" b="b"/>
              <a:pathLst>
                <a:path w="752888" h="559840">
                  <a:moveTo>
                    <a:pt x="0" y="0"/>
                  </a:moveTo>
                  <a:lnTo>
                    <a:pt x="752888" y="0"/>
                  </a:lnTo>
                  <a:lnTo>
                    <a:pt x="752888" y="559840"/>
                  </a:lnTo>
                  <a:lnTo>
                    <a:pt x="0" y="559840"/>
                  </a:lnTo>
                  <a:close/>
                </a:path>
              </a:pathLst>
            </a:custGeom>
            <a:solidFill>
              <a:srgbClr val="F2EFEB"/>
            </a:solidFill>
          </p:spPr>
        </p:sp>
        <p:sp>
          <p:nvSpPr>
            <p:cNvPr id="26" name="TextBox 26"/>
            <p:cNvSpPr txBox="1"/>
            <p:nvPr/>
          </p:nvSpPr>
          <p:spPr>
            <a:xfrm>
              <a:off x="-29956" y="-145595"/>
              <a:ext cx="812800" cy="850900"/>
            </a:xfrm>
            <a:prstGeom prst="rect">
              <a:avLst/>
            </a:prstGeom>
          </p:spPr>
          <p:txBody>
            <a:bodyPr lIns="50800" tIns="50800" rIns="50800" bIns="50800" rtlCol="0" anchor="ctr"/>
            <a:lstStyle/>
            <a:p>
              <a:pPr algn="ctr">
                <a:lnSpc>
                  <a:spcPts val="3359"/>
                </a:lnSpc>
              </a:pPr>
              <a:r>
                <a:rPr lang="en-US" sz="2399" dirty="0">
                  <a:solidFill>
                    <a:srgbClr val="000000"/>
                  </a:solidFill>
                  <a:latin typeface="Montserrat Light Bold"/>
                </a:rPr>
                <a:t>Auditory commotion </a:t>
              </a:r>
            </a:p>
            <a:p>
              <a:pPr algn="ctr">
                <a:lnSpc>
                  <a:spcPts val="3359"/>
                </a:lnSpc>
              </a:pPr>
              <a:r>
                <a:rPr lang="en-US" sz="2399" dirty="0">
                  <a:solidFill>
                    <a:srgbClr val="000000"/>
                  </a:solidFill>
                  <a:latin typeface="Montserrat Light Bold"/>
                </a:rPr>
                <a:t>(type of unpredictability)</a:t>
              </a:r>
            </a:p>
          </p:txBody>
        </p:sp>
      </p:grpSp>
      <p:sp>
        <p:nvSpPr>
          <p:cNvPr id="27" name="Freeform 27"/>
          <p:cNvSpPr/>
          <p:nvPr/>
        </p:nvSpPr>
        <p:spPr>
          <a:xfrm rot="-5400000">
            <a:off x="8362181" y="2539960"/>
            <a:ext cx="1736867" cy="12092112"/>
          </a:xfrm>
          <a:custGeom>
            <a:avLst/>
            <a:gdLst/>
            <a:ahLst/>
            <a:cxnLst/>
            <a:rect l="l" t="t" r="r" b="b"/>
            <a:pathLst>
              <a:path w="1736867" h="12092112">
                <a:moveTo>
                  <a:pt x="0" y="0"/>
                </a:moveTo>
                <a:lnTo>
                  <a:pt x="1736867" y="0"/>
                </a:lnTo>
                <a:lnTo>
                  <a:pt x="1736867" y="12092112"/>
                </a:lnTo>
                <a:lnTo>
                  <a:pt x="0" y="120921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8" name="Freeform 28"/>
          <p:cNvSpPr/>
          <p:nvPr/>
        </p:nvSpPr>
        <p:spPr>
          <a:xfrm>
            <a:off x="8918225" y="9559224"/>
            <a:ext cx="603951" cy="603951"/>
          </a:xfrm>
          <a:custGeom>
            <a:avLst/>
            <a:gdLst/>
            <a:ahLst/>
            <a:cxnLst/>
            <a:rect l="l" t="t" r="r" b="b"/>
            <a:pathLst>
              <a:path w="603951" h="603951">
                <a:moveTo>
                  <a:pt x="0" y="0"/>
                </a:moveTo>
                <a:lnTo>
                  <a:pt x="603950" y="0"/>
                </a:lnTo>
                <a:lnTo>
                  <a:pt x="603950" y="603951"/>
                </a:lnTo>
                <a:lnTo>
                  <a:pt x="0" y="6039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TextBox 29"/>
          <p:cNvSpPr txBox="1"/>
          <p:nvPr/>
        </p:nvSpPr>
        <p:spPr>
          <a:xfrm>
            <a:off x="1028700" y="289806"/>
            <a:ext cx="16403829" cy="903605"/>
          </a:xfrm>
          <a:prstGeom prst="rect">
            <a:avLst/>
          </a:prstGeom>
        </p:spPr>
        <p:txBody>
          <a:bodyPr lIns="0" tIns="0" rIns="0" bIns="0" rtlCol="0" anchor="t">
            <a:spAutoFit/>
          </a:bodyPr>
          <a:lstStyle/>
          <a:p>
            <a:pPr algn="ctr">
              <a:lnSpc>
                <a:spcPts val="7419"/>
              </a:lnSpc>
            </a:pPr>
            <a:r>
              <a:rPr lang="en-US" sz="5299">
                <a:solidFill>
                  <a:srgbClr val="F2EFEB"/>
                </a:solidFill>
                <a:latin typeface="Montserrat Classic Bold"/>
              </a:rPr>
              <a:t>Retrospective Report Adversity Questionnaires:</a:t>
            </a:r>
          </a:p>
        </p:txBody>
      </p:sp>
      <p:sp>
        <p:nvSpPr>
          <p:cNvPr id="30" name="TextBox 30"/>
          <p:cNvSpPr txBox="1"/>
          <p:nvPr/>
        </p:nvSpPr>
        <p:spPr>
          <a:xfrm>
            <a:off x="6232699" y="9201150"/>
            <a:ext cx="2169468" cy="1085850"/>
          </a:xfrm>
          <a:prstGeom prst="rect">
            <a:avLst/>
          </a:prstGeom>
        </p:spPr>
        <p:txBody>
          <a:bodyPr lIns="0" tIns="0" rIns="0" bIns="0" rtlCol="0" anchor="t">
            <a:spAutoFit/>
          </a:bodyPr>
          <a:lstStyle/>
          <a:p>
            <a:pPr algn="ctr">
              <a:lnSpc>
                <a:spcPts val="4200"/>
              </a:lnSpc>
            </a:pPr>
            <a:r>
              <a:rPr lang="en-US" sz="3000">
                <a:solidFill>
                  <a:srgbClr val="F2EFEB"/>
                </a:solidFill>
                <a:latin typeface="Montserrat Light Bold"/>
              </a:rPr>
              <a:t>Childhood </a:t>
            </a:r>
          </a:p>
          <a:p>
            <a:pPr algn="ctr">
              <a:lnSpc>
                <a:spcPts val="4200"/>
              </a:lnSpc>
            </a:pPr>
            <a:r>
              <a:rPr lang="en-US" sz="3000">
                <a:solidFill>
                  <a:srgbClr val="F2EFEB"/>
                </a:solidFill>
                <a:latin typeface="Montserrat Light Bold"/>
              </a:rPr>
              <a:t>6-12 years </a:t>
            </a:r>
          </a:p>
        </p:txBody>
      </p:sp>
      <p:sp>
        <p:nvSpPr>
          <p:cNvPr id="31" name="TextBox 31"/>
          <p:cNvSpPr txBox="1"/>
          <p:nvPr/>
        </p:nvSpPr>
        <p:spPr>
          <a:xfrm>
            <a:off x="9982319" y="9201150"/>
            <a:ext cx="2556942" cy="1085850"/>
          </a:xfrm>
          <a:prstGeom prst="rect">
            <a:avLst/>
          </a:prstGeom>
        </p:spPr>
        <p:txBody>
          <a:bodyPr lIns="0" tIns="0" rIns="0" bIns="0" rtlCol="0" anchor="t">
            <a:spAutoFit/>
          </a:bodyPr>
          <a:lstStyle/>
          <a:p>
            <a:pPr algn="ctr">
              <a:lnSpc>
                <a:spcPts val="4200"/>
              </a:lnSpc>
            </a:pPr>
            <a:r>
              <a:rPr lang="en-US" sz="3000">
                <a:solidFill>
                  <a:srgbClr val="F2EFEB"/>
                </a:solidFill>
                <a:latin typeface="Montserrat Light Bold"/>
              </a:rPr>
              <a:t>Adolescence</a:t>
            </a:r>
          </a:p>
          <a:p>
            <a:pPr algn="ctr">
              <a:lnSpc>
                <a:spcPts val="4200"/>
              </a:lnSpc>
            </a:pPr>
            <a:r>
              <a:rPr lang="en-US" sz="3000">
                <a:solidFill>
                  <a:srgbClr val="F2EFEB"/>
                </a:solidFill>
                <a:latin typeface="Montserrat Light Bold"/>
              </a:rPr>
              <a:t>13-18 years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AutoShape 2"/>
          <p:cNvSpPr/>
          <p:nvPr/>
        </p:nvSpPr>
        <p:spPr>
          <a:xfrm>
            <a:off x="1028700" y="9258300"/>
            <a:ext cx="16230600" cy="90768"/>
          </a:xfrm>
          <a:prstGeom prst="rect">
            <a:avLst/>
          </a:prstGeom>
          <a:solidFill>
            <a:srgbClr val="F2EFEB"/>
          </a:solidFill>
        </p:spPr>
      </p:sp>
      <p:sp>
        <p:nvSpPr>
          <p:cNvPr id="3" name="Freeform 3"/>
          <p:cNvSpPr/>
          <p:nvPr/>
        </p:nvSpPr>
        <p:spPr>
          <a:xfrm>
            <a:off x="213302" y="3057255"/>
            <a:ext cx="8743720" cy="5380751"/>
          </a:xfrm>
          <a:custGeom>
            <a:avLst/>
            <a:gdLst/>
            <a:ahLst/>
            <a:cxnLst/>
            <a:rect l="l" t="t" r="r" b="b"/>
            <a:pathLst>
              <a:path w="8743720" h="5380751">
                <a:moveTo>
                  <a:pt x="0" y="0"/>
                </a:moveTo>
                <a:lnTo>
                  <a:pt x="8743721" y="0"/>
                </a:lnTo>
                <a:lnTo>
                  <a:pt x="8743721" y="5380751"/>
                </a:lnTo>
                <a:lnTo>
                  <a:pt x="0" y="5380751"/>
                </a:lnTo>
                <a:lnTo>
                  <a:pt x="0" y="0"/>
                </a:lnTo>
                <a:close/>
              </a:path>
            </a:pathLst>
          </a:custGeom>
          <a:blipFill>
            <a:blip r:embed="rId3"/>
            <a:stretch>
              <a:fillRect/>
            </a:stretch>
          </a:blipFill>
        </p:spPr>
      </p:sp>
      <p:sp>
        <p:nvSpPr>
          <p:cNvPr id="4" name="Freeform 4"/>
          <p:cNvSpPr/>
          <p:nvPr/>
        </p:nvSpPr>
        <p:spPr>
          <a:xfrm>
            <a:off x="9191066" y="3057255"/>
            <a:ext cx="8743720" cy="5380751"/>
          </a:xfrm>
          <a:custGeom>
            <a:avLst/>
            <a:gdLst/>
            <a:ahLst/>
            <a:cxnLst/>
            <a:rect l="l" t="t" r="r" b="b"/>
            <a:pathLst>
              <a:path w="8743720" h="5380751">
                <a:moveTo>
                  <a:pt x="0" y="0"/>
                </a:moveTo>
                <a:lnTo>
                  <a:pt x="8743721" y="0"/>
                </a:lnTo>
                <a:lnTo>
                  <a:pt x="8743721" y="5380751"/>
                </a:lnTo>
                <a:lnTo>
                  <a:pt x="0" y="5380751"/>
                </a:lnTo>
                <a:lnTo>
                  <a:pt x="0" y="0"/>
                </a:lnTo>
                <a:close/>
              </a:path>
            </a:pathLst>
          </a:custGeom>
          <a:blipFill>
            <a:blip r:embed="rId4"/>
            <a:stretch>
              <a:fillRect/>
            </a:stretch>
          </a:blipFill>
        </p:spPr>
      </p:sp>
      <p:sp>
        <p:nvSpPr>
          <p:cNvPr id="5" name="TextBox 5"/>
          <p:cNvSpPr txBox="1"/>
          <p:nvPr/>
        </p:nvSpPr>
        <p:spPr>
          <a:xfrm>
            <a:off x="213302" y="100547"/>
            <a:ext cx="17487441" cy="2380660"/>
          </a:xfrm>
          <a:prstGeom prst="rect">
            <a:avLst/>
          </a:prstGeom>
        </p:spPr>
        <p:txBody>
          <a:bodyPr lIns="0" tIns="0" rIns="0" bIns="0" rtlCol="0" anchor="t">
            <a:spAutoFit/>
          </a:bodyPr>
          <a:lstStyle/>
          <a:p>
            <a:pPr>
              <a:lnSpc>
                <a:spcPts val="6332"/>
              </a:lnSpc>
            </a:pPr>
            <a:r>
              <a:rPr lang="en-US" sz="4523">
                <a:solidFill>
                  <a:srgbClr val="F2EFEB"/>
                </a:solidFill>
                <a:latin typeface="Montserrat Classic Bold"/>
              </a:rPr>
              <a:t>Childhood auditory commotion is associated with lower scores on MBEA 1 while adolescent threat is associated with higher scores</a:t>
            </a:r>
          </a:p>
        </p:txBody>
      </p:sp>
      <p:sp>
        <p:nvSpPr>
          <p:cNvPr id="6" name="TextBox 6"/>
          <p:cNvSpPr txBox="1"/>
          <p:nvPr/>
        </p:nvSpPr>
        <p:spPr>
          <a:xfrm>
            <a:off x="213302" y="8428481"/>
            <a:ext cx="4824186" cy="599440"/>
          </a:xfrm>
          <a:prstGeom prst="rect">
            <a:avLst/>
          </a:prstGeom>
        </p:spPr>
        <p:txBody>
          <a:bodyPr lIns="0" tIns="0" rIns="0" bIns="0" rtlCol="0" anchor="t">
            <a:spAutoFit/>
          </a:bodyPr>
          <a:lstStyle/>
          <a:p>
            <a:pPr>
              <a:lnSpc>
                <a:spcPts val="4759"/>
              </a:lnSpc>
            </a:pPr>
            <a:r>
              <a:rPr lang="en-US" sz="3399">
                <a:solidFill>
                  <a:srgbClr val="F2EFEB"/>
                </a:solidFill>
                <a:latin typeface="Montserrat Light Italics"/>
              </a:rPr>
              <a:t>r</a:t>
            </a:r>
            <a:r>
              <a:rPr lang="en-US" sz="3399">
                <a:solidFill>
                  <a:srgbClr val="F2EFEB"/>
                </a:solidFill>
                <a:latin typeface="Montserrat Light"/>
              </a:rPr>
              <a:t> = -0.15, </a:t>
            </a:r>
            <a:r>
              <a:rPr lang="en-US" sz="3399">
                <a:solidFill>
                  <a:srgbClr val="F2EFEB"/>
                </a:solidFill>
                <a:latin typeface="Montserrat Light Italics"/>
              </a:rPr>
              <a:t>p</a:t>
            </a:r>
            <a:r>
              <a:rPr lang="en-US" sz="3399">
                <a:solidFill>
                  <a:srgbClr val="F2EFEB"/>
                </a:solidFill>
                <a:latin typeface="Montserrat Light"/>
              </a:rPr>
              <a:t> = .01</a:t>
            </a:r>
          </a:p>
        </p:txBody>
      </p:sp>
      <p:sp>
        <p:nvSpPr>
          <p:cNvPr id="7" name="TextBox 7"/>
          <p:cNvSpPr txBox="1"/>
          <p:nvPr/>
        </p:nvSpPr>
        <p:spPr>
          <a:xfrm>
            <a:off x="9191066" y="8428481"/>
            <a:ext cx="4824186" cy="599440"/>
          </a:xfrm>
          <a:prstGeom prst="rect">
            <a:avLst/>
          </a:prstGeom>
        </p:spPr>
        <p:txBody>
          <a:bodyPr lIns="0" tIns="0" rIns="0" bIns="0" rtlCol="0" anchor="t">
            <a:spAutoFit/>
          </a:bodyPr>
          <a:lstStyle/>
          <a:p>
            <a:pPr>
              <a:lnSpc>
                <a:spcPts val="4759"/>
              </a:lnSpc>
            </a:pPr>
            <a:r>
              <a:rPr lang="en-US" sz="3399">
                <a:solidFill>
                  <a:srgbClr val="F2EFEB"/>
                </a:solidFill>
                <a:latin typeface="Montserrat Light Italics"/>
              </a:rPr>
              <a:t>r</a:t>
            </a:r>
            <a:r>
              <a:rPr lang="en-US" sz="3399">
                <a:solidFill>
                  <a:srgbClr val="F2EFEB"/>
                </a:solidFill>
                <a:latin typeface="Montserrat Light"/>
              </a:rPr>
              <a:t> = -0.14, </a:t>
            </a:r>
            <a:r>
              <a:rPr lang="en-US" sz="3399">
                <a:solidFill>
                  <a:srgbClr val="F2EFEB"/>
                </a:solidFill>
                <a:latin typeface="Montserrat Light Italics"/>
              </a:rPr>
              <a:t>p</a:t>
            </a:r>
            <a:r>
              <a:rPr lang="en-US" sz="3399">
                <a:solidFill>
                  <a:srgbClr val="F2EFEB"/>
                </a:solidFill>
                <a:latin typeface="Montserrat Light"/>
              </a:rPr>
              <a:t> = .02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Freeform 2"/>
          <p:cNvSpPr/>
          <p:nvPr/>
        </p:nvSpPr>
        <p:spPr>
          <a:xfrm>
            <a:off x="9196013" y="1996178"/>
            <a:ext cx="8992349" cy="6294644"/>
          </a:xfrm>
          <a:custGeom>
            <a:avLst/>
            <a:gdLst/>
            <a:ahLst/>
            <a:cxnLst/>
            <a:rect l="l" t="t" r="r" b="b"/>
            <a:pathLst>
              <a:path w="8992349" h="6294644">
                <a:moveTo>
                  <a:pt x="0" y="0"/>
                </a:moveTo>
                <a:lnTo>
                  <a:pt x="8992349" y="0"/>
                </a:lnTo>
                <a:lnTo>
                  <a:pt x="8992349" y="6294644"/>
                </a:lnTo>
                <a:lnTo>
                  <a:pt x="0" y="6294644"/>
                </a:lnTo>
                <a:lnTo>
                  <a:pt x="0" y="0"/>
                </a:lnTo>
                <a:close/>
              </a:path>
            </a:pathLst>
          </a:custGeom>
          <a:blipFill>
            <a:blip r:embed="rId3"/>
            <a:stretch>
              <a:fillRect/>
            </a:stretch>
          </a:blipFill>
        </p:spPr>
      </p:sp>
      <p:sp>
        <p:nvSpPr>
          <p:cNvPr id="3" name="Freeform 3"/>
          <p:cNvSpPr/>
          <p:nvPr/>
        </p:nvSpPr>
        <p:spPr>
          <a:xfrm>
            <a:off x="99638" y="1996178"/>
            <a:ext cx="8992349" cy="6294644"/>
          </a:xfrm>
          <a:custGeom>
            <a:avLst/>
            <a:gdLst/>
            <a:ahLst/>
            <a:cxnLst/>
            <a:rect l="l" t="t" r="r" b="b"/>
            <a:pathLst>
              <a:path w="8992349" h="6294644">
                <a:moveTo>
                  <a:pt x="0" y="0"/>
                </a:moveTo>
                <a:lnTo>
                  <a:pt x="8992349" y="0"/>
                </a:lnTo>
                <a:lnTo>
                  <a:pt x="8992349" y="6294644"/>
                </a:lnTo>
                <a:lnTo>
                  <a:pt x="0" y="6294644"/>
                </a:lnTo>
                <a:lnTo>
                  <a:pt x="0" y="0"/>
                </a:lnTo>
                <a:close/>
              </a:path>
            </a:pathLst>
          </a:custGeom>
          <a:blipFill>
            <a:blip r:embed="rId4"/>
            <a:stretch>
              <a:fillRect/>
            </a:stretch>
          </a:blipFill>
        </p:spPr>
      </p:sp>
      <p:sp>
        <p:nvSpPr>
          <p:cNvPr id="4" name="AutoShape 4"/>
          <p:cNvSpPr/>
          <p:nvPr/>
        </p:nvSpPr>
        <p:spPr>
          <a:xfrm>
            <a:off x="1028700" y="9258300"/>
            <a:ext cx="16230600" cy="90768"/>
          </a:xfrm>
          <a:prstGeom prst="rect">
            <a:avLst/>
          </a:prstGeom>
          <a:solidFill>
            <a:srgbClr val="F2EFEB"/>
          </a:solidFill>
        </p:spPr>
      </p:sp>
      <p:sp>
        <p:nvSpPr>
          <p:cNvPr id="5" name="TextBox 5"/>
          <p:cNvSpPr txBox="1"/>
          <p:nvPr/>
        </p:nvSpPr>
        <p:spPr>
          <a:xfrm>
            <a:off x="213302" y="100547"/>
            <a:ext cx="17487441" cy="1580560"/>
          </a:xfrm>
          <a:prstGeom prst="rect">
            <a:avLst/>
          </a:prstGeom>
        </p:spPr>
        <p:txBody>
          <a:bodyPr lIns="0" tIns="0" rIns="0" bIns="0" rtlCol="0" anchor="t">
            <a:spAutoFit/>
          </a:bodyPr>
          <a:lstStyle/>
          <a:p>
            <a:pPr>
              <a:lnSpc>
                <a:spcPts val="6332"/>
              </a:lnSpc>
            </a:pPr>
            <a:r>
              <a:rPr lang="en-US" sz="4523" dirty="0">
                <a:solidFill>
                  <a:srgbClr val="F2EFEB"/>
                </a:solidFill>
                <a:latin typeface="Montserrat Classic Bold"/>
              </a:rPr>
              <a:t>Over and above other dimensions of adversity, musical training, and current mental health outcomes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Freeform 4"/>
          <p:cNvSpPr/>
          <p:nvPr/>
        </p:nvSpPr>
        <p:spPr>
          <a:xfrm>
            <a:off x="3953985" y="4181028"/>
            <a:ext cx="10380030" cy="4544874"/>
          </a:xfrm>
          <a:custGeom>
            <a:avLst/>
            <a:gdLst/>
            <a:ahLst/>
            <a:cxnLst/>
            <a:rect l="l" t="t" r="r" b="b"/>
            <a:pathLst>
              <a:path w="10380030" h="4544874">
                <a:moveTo>
                  <a:pt x="0" y="0"/>
                </a:moveTo>
                <a:lnTo>
                  <a:pt x="10380030" y="0"/>
                </a:lnTo>
                <a:lnTo>
                  <a:pt x="10380030" y="4544874"/>
                </a:lnTo>
                <a:lnTo>
                  <a:pt x="0" y="4544874"/>
                </a:lnTo>
                <a:lnTo>
                  <a:pt x="0" y="0"/>
                </a:lnTo>
                <a:close/>
              </a:path>
            </a:pathLst>
          </a:custGeom>
          <a:blipFill>
            <a:blip r:embed="rId3"/>
            <a:stretch>
              <a:fillRect/>
            </a:stretch>
          </a:blipFill>
        </p:spPr>
      </p:sp>
      <p:sp>
        <p:nvSpPr>
          <p:cNvPr id="5" name="TextBox 5"/>
          <p:cNvSpPr txBox="1"/>
          <p:nvPr/>
        </p:nvSpPr>
        <p:spPr>
          <a:xfrm>
            <a:off x="579196" y="159703"/>
            <a:ext cx="4340349" cy="1526537"/>
          </a:xfrm>
          <a:prstGeom prst="rect">
            <a:avLst/>
          </a:prstGeom>
        </p:spPr>
        <p:txBody>
          <a:bodyPr lIns="0" tIns="0" rIns="0" bIns="0" rtlCol="0" anchor="t">
            <a:spAutoFit/>
          </a:bodyPr>
          <a:lstStyle/>
          <a:p>
            <a:pPr algn="ctr">
              <a:lnSpc>
                <a:spcPts val="12460"/>
              </a:lnSpc>
            </a:pPr>
            <a:r>
              <a:rPr lang="en-US" sz="8900">
                <a:solidFill>
                  <a:srgbClr val="F2EFEB"/>
                </a:solidFill>
                <a:latin typeface="Montserrat Classic Bold"/>
              </a:rPr>
              <a:t>Study 2</a:t>
            </a:r>
          </a:p>
        </p:txBody>
      </p:sp>
      <p:sp>
        <p:nvSpPr>
          <p:cNvPr id="6" name="TextBox 6"/>
          <p:cNvSpPr txBox="1"/>
          <p:nvPr/>
        </p:nvSpPr>
        <p:spPr>
          <a:xfrm>
            <a:off x="5061014" y="2238373"/>
            <a:ext cx="8165972" cy="1609279"/>
          </a:xfrm>
          <a:prstGeom prst="rect">
            <a:avLst/>
          </a:prstGeom>
        </p:spPr>
        <p:txBody>
          <a:bodyPr lIns="0" tIns="0" rIns="0" bIns="0" rtlCol="0" anchor="t">
            <a:spAutoFit/>
          </a:bodyPr>
          <a:lstStyle/>
          <a:p>
            <a:pPr algn="ctr">
              <a:lnSpc>
                <a:spcPts val="7304"/>
              </a:lnSpc>
            </a:pPr>
            <a:r>
              <a:rPr lang="en-US" sz="5217">
                <a:solidFill>
                  <a:srgbClr val="F2EFEB"/>
                </a:solidFill>
                <a:latin typeface="Montserrat Light Bold"/>
              </a:rPr>
              <a:t>Musical Ear Test (MET)</a:t>
            </a:r>
          </a:p>
          <a:p>
            <a:pPr algn="ctr">
              <a:lnSpc>
                <a:spcPts val="5344"/>
              </a:lnSpc>
            </a:pPr>
            <a:r>
              <a:rPr lang="en-US" sz="3817">
                <a:solidFill>
                  <a:srgbClr val="F2EFEB"/>
                </a:solidFill>
                <a:latin typeface="Montserrat Light"/>
              </a:rPr>
              <a:t>(Wallentin et al., 2010) </a:t>
            </a:r>
          </a:p>
        </p:txBody>
      </p:sp>
      <p:sp>
        <p:nvSpPr>
          <p:cNvPr id="7" name="TextBox 7"/>
          <p:cNvSpPr txBox="1"/>
          <p:nvPr/>
        </p:nvSpPr>
        <p:spPr>
          <a:xfrm>
            <a:off x="685459" y="1600515"/>
            <a:ext cx="6000809" cy="2247137"/>
          </a:xfrm>
          <a:prstGeom prst="rect">
            <a:avLst/>
          </a:prstGeom>
        </p:spPr>
        <p:txBody>
          <a:bodyPr lIns="0" tIns="0" rIns="0" bIns="0" rtlCol="0" anchor="t">
            <a:spAutoFit/>
          </a:bodyPr>
          <a:lstStyle/>
          <a:p>
            <a:pPr>
              <a:lnSpc>
                <a:spcPts val="6030"/>
              </a:lnSpc>
            </a:pPr>
            <a:r>
              <a:rPr lang="en-US" sz="4020">
                <a:solidFill>
                  <a:srgbClr val="FFFFFF"/>
                </a:solidFill>
                <a:latin typeface="Montserrat Light"/>
              </a:rPr>
              <a:t>N = 288 (141 F)</a:t>
            </a:r>
          </a:p>
          <a:p>
            <a:pPr>
              <a:lnSpc>
                <a:spcPts val="6030"/>
              </a:lnSpc>
            </a:pPr>
            <a:r>
              <a:rPr lang="en-US" sz="4020">
                <a:solidFill>
                  <a:srgbClr val="FFFFFF"/>
                </a:solidFill>
                <a:latin typeface="Montserrat Light"/>
              </a:rPr>
              <a:t>18-65 years</a:t>
            </a:r>
          </a:p>
          <a:p>
            <a:pPr>
              <a:lnSpc>
                <a:spcPts val="6030"/>
              </a:lnSpc>
            </a:pPr>
            <a:endParaRPr lang="en-US" sz="4020">
              <a:solidFill>
                <a:srgbClr val="FFFFFF"/>
              </a:solidFill>
              <a:latin typeface="Montserra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6" name="TextBox 6"/>
          <p:cNvSpPr txBox="1"/>
          <p:nvPr/>
        </p:nvSpPr>
        <p:spPr>
          <a:xfrm>
            <a:off x="213302" y="57150"/>
            <a:ext cx="18344694" cy="690882"/>
          </a:xfrm>
          <a:prstGeom prst="rect">
            <a:avLst/>
          </a:prstGeom>
        </p:spPr>
        <p:txBody>
          <a:bodyPr lIns="0" tIns="0" rIns="0" bIns="0" rtlCol="0" anchor="t">
            <a:spAutoFit/>
          </a:bodyPr>
          <a:lstStyle/>
          <a:p>
            <a:pPr>
              <a:lnSpc>
                <a:spcPts val="5267"/>
              </a:lnSpc>
            </a:pPr>
            <a:r>
              <a:rPr lang="en-US" sz="4923">
                <a:solidFill>
                  <a:srgbClr val="F2EFEB"/>
                </a:solidFill>
                <a:latin typeface="Montserrat Classic Bold"/>
              </a:rPr>
              <a:t>No associations between early adversity and MET scores</a:t>
            </a:r>
          </a:p>
        </p:txBody>
      </p:sp>
      <p:pic>
        <p:nvPicPr>
          <p:cNvPr id="8" name="Picture 7">
            <a:extLst>
              <a:ext uri="{FF2B5EF4-FFF2-40B4-BE49-F238E27FC236}">
                <a16:creationId xmlns:a16="http://schemas.microsoft.com/office/drawing/2014/main" id="{7A61D2B6-0FBC-5BA5-14D1-469C9277A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898624"/>
            <a:ext cx="7239000" cy="4454769"/>
          </a:xfrm>
          <a:prstGeom prst="rect">
            <a:avLst/>
          </a:prstGeom>
        </p:spPr>
      </p:pic>
      <p:pic>
        <p:nvPicPr>
          <p:cNvPr id="10" name="Picture 9">
            <a:extLst>
              <a:ext uri="{FF2B5EF4-FFF2-40B4-BE49-F238E27FC236}">
                <a16:creationId xmlns:a16="http://schemas.microsoft.com/office/drawing/2014/main" id="{0E60C485-66C3-DE7B-4BBE-C98D8F459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0" y="895692"/>
            <a:ext cx="7243765" cy="4457701"/>
          </a:xfrm>
          <a:prstGeom prst="rect">
            <a:avLst/>
          </a:prstGeom>
        </p:spPr>
      </p:pic>
      <p:pic>
        <p:nvPicPr>
          <p:cNvPr id="12" name="Picture 11">
            <a:extLst>
              <a:ext uri="{FF2B5EF4-FFF2-40B4-BE49-F238E27FC236}">
                <a16:creationId xmlns:a16="http://schemas.microsoft.com/office/drawing/2014/main" id="{17B3A008-3A27-C8D3-2902-39977B9BFD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5600700"/>
            <a:ext cx="7232582" cy="4450819"/>
          </a:xfrm>
          <a:prstGeom prst="rect">
            <a:avLst/>
          </a:prstGeom>
        </p:spPr>
      </p:pic>
      <p:pic>
        <p:nvPicPr>
          <p:cNvPr id="14" name="Picture 13">
            <a:extLst>
              <a:ext uri="{FF2B5EF4-FFF2-40B4-BE49-F238E27FC236}">
                <a16:creationId xmlns:a16="http://schemas.microsoft.com/office/drawing/2014/main" id="{F6EA21B8-24A4-6D50-B1D3-B9DDC9045C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5000" y="5600700"/>
            <a:ext cx="7243765" cy="445770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8" y="271462"/>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TextBox 4"/>
          <p:cNvSpPr txBox="1"/>
          <p:nvPr/>
        </p:nvSpPr>
        <p:spPr>
          <a:xfrm>
            <a:off x="602934" y="159703"/>
            <a:ext cx="4292873" cy="1526537"/>
          </a:xfrm>
          <a:prstGeom prst="rect">
            <a:avLst/>
          </a:prstGeom>
        </p:spPr>
        <p:txBody>
          <a:bodyPr lIns="0" tIns="0" rIns="0" bIns="0" rtlCol="0" anchor="t">
            <a:spAutoFit/>
          </a:bodyPr>
          <a:lstStyle/>
          <a:p>
            <a:pPr algn="ctr">
              <a:lnSpc>
                <a:spcPts val="12460"/>
              </a:lnSpc>
            </a:pPr>
            <a:r>
              <a:rPr lang="en-US" sz="8900">
                <a:solidFill>
                  <a:srgbClr val="F2EFEB"/>
                </a:solidFill>
                <a:latin typeface="Montserrat Classic Bold"/>
              </a:rPr>
              <a:t>Study 3</a:t>
            </a:r>
          </a:p>
        </p:txBody>
      </p:sp>
      <p:sp>
        <p:nvSpPr>
          <p:cNvPr id="5" name="TextBox 5"/>
          <p:cNvSpPr txBox="1"/>
          <p:nvPr/>
        </p:nvSpPr>
        <p:spPr>
          <a:xfrm>
            <a:off x="5061013" y="2508702"/>
            <a:ext cx="8165972" cy="2556064"/>
          </a:xfrm>
          <a:prstGeom prst="rect">
            <a:avLst/>
          </a:prstGeom>
        </p:spPr>
        <p:txBody>
          <a:bodyPr lIns="0" tIns="0" rIns="0" bIns="0" rtlCol="0" anchor="t">
            <a:spAutoFit/>
          </a:bodyPr>
          <a:lstStyle/>
          <a:p>
            <a:pPr algn="ctr">
              <a:lnSpc>
                <a:spcPts val="7584"/>
              </a:lnSpc>
            </a:pPr>
            <a:r>
              <a:rPr lang="en-US" sz="5417" dirty="0">
                <a:solidFill>
                  <a:srgbClr val="F2EFEB"/>
                </a:solidFill>
                <a:latin typeface="Montserrat Light Bold"/>
              </a:rPr>
              <a:t>Montreal Battery of Evaluation of Amusia </a:t>
            </a:r>
          </a:p>
          <a:p>
            <a:pPr algn="ctr">
              <a:lnSpc>
                <a:spcPts val="4644"/>
              </a:lnSpc>
            </a:pPr>
            <a:r>
              <a:rPr lang="en-US" sz="3317" dirty="0">
                <a:solidFill>
                  <a:srgbClr val="F2EFEB"/>
                </a:solidFill>
                <a:latin typeface="Montserrat Light"/>
              </a:rPr>
              <a:t> (</a:t>
            </a:r>
            <a:r>
              <a:rPr lang="en-US" sz="3317" dirty="0" err="1">
                <a:solidFill>
                  <a:srgbClr val="F2EFEB"/>
                </a:solidFill>
                <a:latin typeface="Montserrat Light"/>
              </a:rPr>
              <a:t>Peretz</a:t>
            </a:r>
            <a:r>
              <a:rPr lang="en-US" sz="3317" dirty="0">
                <a:solidFill>
                  <a:srgbClr val="F2EFEB"/>
                </a:solidFill>
                <a:latin typeface="Montserrat Light"/>
              </a:rPr>
              <a:t> et al., 2003) </a:t>
            </a:r>
          </a:p>
        </p:txBody>
      </p:sp>
      <p:sp>
        <p:nvSpPr>
          <p:cNvPr id="6" name="TextBox 6"/>
          <p:cNvSpPr txBox="1"/>
          <p:nvPr/>
        </p:nvSpPr>
        <p:spPr>
          <a:xfrm>
            <a:off x="685459" y="1613233"/>
            <a:ext cx="6000809" cy="2247137"/>
          </a:xfrm>
          <a:prstGeom prst="rect">
            <a:avLst/>
          </a:prstGeom>
        </p:spPr>
        <p:txBody>
          <a:bodyPr lIns="0" tIns="0" rIns="0" bIns="0" rtlCol="0" anchor="t">
            <a:spAutoFit/>
          </a:bodyPr>
          <a:lstStyle/>
          <a:p>
            <a:pPr>
              <a:lnSpc>
                <a:spcPts val="6030"/>
              </a:lnSpc>
            </a:pPr>
            <a:r>
              <a:rPr lang="en-US" sz="4020" dirty="0">
                <a:solidFill>
                  <a:srgbClr val="FFFFFF"/>
                </a:solidFill>
                <a:latin typeface="Montserrat Light"/>
              </a:rPr>
              <a:t>N = 330 (150 F)</a:t>
            </a:r>
          </a:p>
          <a:p>
            <a:pPr>
              <a:lnSpc>
                <a:spcPts val="6030"/>
              </a:lnSpc>
            </a:pPr>
            <a:r>
              <a:rPr lang="en-US" sz="4020" dirty="0">
                <a:solidFill>
                  <a:srgbClr val="FFFFFF"/>
                </a:solidFill>
                <a:latin typeface="Montserrat Light"/>
              </a:rPr>
              <a:t>18-76 years</a:t>
            </a:r>
          </a:p>
          <a:p>
            <a:pPr>
              <a:lnSpc>
                <a:spcPts val="6030"/>
              </a:lnSpc>
            </a:pPr>
            <a:endParaRPr lang="en-US" sz="4020" dirty="0">
              <a:solidFill>
                <a:srgbClr val="FFFFFF"/>
              </a:solidFill>
              <a:latin typeface="Montserrat Light"/>
            </a:endParaRPr>
          </a:p>
        </p:txBody>
      </p:sp>
      <p:pic>
        <p:nvPicPr>
          <p:cNvPr id="14" name="Picture 13">
            <a:extLst>
              <a:ext uri="{FF2B5EF4-FFF2-40B4-BE49-F238E27FC236}">
                <a16:creationId xmlns:a16="http://schemas.microsoft.com/office/drawing/2014/main" id="{FC0C82EA-932A-ED91-9946-822D70848296}"/>
              </a:ext>
            </a:extLst>
          </p:cNvPr>
          <p:cNvPicPr>
            <a:picLocks noChangeAspect="1"/>
          </p:cNvPicPr>
          <p:nvPr/>
        </p:nvPicPr>
        <p:blipFill rotWithShape="1">
          <a:blip r:embed="rId3">
            <a:extLst>
              <a:ext uri="{28A0092B-C50C-407E-A947-70E740481C1C}">
                <a14:useLocalDpi xmlns:a14="http://schemas.microsoft.com/office/drawing/2010/main" val="0"/>
              </a:ext>
            </a:extLst>
          </a:blip>
          <a:srcRect l="22384" t="12179" r="21266" b="7653"/>
          <a:stretch/>
        </p:blipFill>
        <p:spPr>
          <a:xfrm>
            <a:off x="1576043" y="5600700"/>
            <a:ext cx="4791763" cy="2980739"/>
          </a:xfrm>
          <a:prstGeom prst="rect">
            <a:avLst/>
          </a:prstGeom>
        </p:spPr>
      </p:pic>
      <p:pic>
        <p:nvPicPr>
          <p:cNvPr id="16" name="Picture 15">
            <a:extLst>
              <a:ext uri="{FF2B5EF4-FFF2-40B4-BE49-F238E27FC236}">
                <a16:creationId xmlns:a16="http://schemas.microsoft.com/office/drawing/2014/main" id="{3C1BB64C-7092-5F08-FCDF-36A809C9ED46}"/>
              </a:ext>
            </a:extLst>
          </p:cNvPr>
          <p:cNvPicPr>
            <a:picLocks noChangeAspect="1"/>
          </p:cNvPicPr>
          <p:nvPr/>
        </p:nvPicPr>
        <p:blipFill rotWithShape="1">
          <a:blip r:embed="rId4">
            <a:extLst>
              <a:ext uri="{28A0092B-C50C-407E-A947-70E740481C1C}">
                <a14:useLocalDpi xmlns:a14="http://schemas.microsoft.com/office/drawing/2010/main" val="0"/>
              </a:ext>
            </a:extLst>
          </a:blip>
          <a:srcRect t="8927" r="1479" b="7791"/>
          <a:stretch/>
        </p:blipFill>
        <p:spPr>
          <a:xfrm>
            <a:off x="6859917" y="5600700"/>
            <a:ext cx="5003882" cy="2980739"/>
          </a:xfrm>
          <a:prstGeom prst="rect">
            <a:avLst/>
          </a:prstGeom>
        </p:spPr>
      </p:pic>
      <p:pic>
        <p:nvPicPr>
          <p:cNvPr id="18" name="Picture 17">
            <a:extLst>
              <a:ext uri="{FF2B5EF4-FFF2-40B4-BE49-F238E27FC236}">
                <a16:creationId xmlns:a16="http://schemas.microsoft.com/office/drawing/2014/main" id="{C312110F-8F98-EC82-3706-ABBFB063955B}"/>
              </a:ext>
            </a:extLst>
          </p:cNvPr>
          <p:cNvPicPr>
            <a:picLocks noChangeAspect="1"/>
          </p:cNvPicPr>
          <p:nvPr/>
        </p:nvPicPr>
        <p:blipFill rotWithShape="1">
          <a:blip r:embed="rId5">
            <a:extLst>
              <a:ext uri="{28A0092B-C50C-407E-A947-70E740481C1C}">
                <a14:useLocalDpi xmlns:a14="http://schemas.microsoft.com/office/drawing/2010/main" val="0"/>
              </a:ext>
            </a:extLst>
          </a:blip>
          <a:srcRect l="6364" t="8704" r="9314" b="8615"/>
          <a:stretch/>
        </p:blipFill>
        <p:spPr>
          <a:xfrm>
            <a:off x="12355910" y="5600700"/>
            <a:ext cx="4932653" cy="29807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4" name="TextBox 4"/>
          <p:cNvSpPr txBox="1"/>
          <p:nvPr/>
        </p:nvSpPr>
        <p:spPr>
          <a:xfrm>
            <a:off x="213302" y="252947"/>
            <a:ext cx="18344694" cy="1357632"/>
          </a:xfrm>
          <a:prstGeom prst="rect">
            <a:avLst/>
          </a:prstGeom>
        </p:spPr>
        <p:txBody>
          <a:bodyPr lIns="0" tIns="0" rIns="0" bIns="0" rtlCol="0" anchor="t">
            <a:spAutoFit/>
          </a:bodyPr>
          <a:lstStyle/>
          <a:p>
            <a:pPr>
              <a:lnSpc>
                <a:spcPts val="5267"/>
              </a:lnSpc>
            </a:pPr>
            <a:r>
              <a:rPr lang="en-US" sz="4923">
                <a:solidFill>
                  <a:srgbClr val="F2EFEB"/>
                </a:solidFill>
                <a:latin typeface="Montserrat Classic Bold"/>
              </a:rPr>
              <a:t>No associations between early adversity and MBEA 1 scores</a:t>
            </a:r>
          </a:p>
        </p:txBody>
      </p:sp>
      <p:sp>
        <p:nvSpPr>
          <p:cNvPr id="5" name="AutoShape 5"/>
          <p:cNvSpPr/>
          <p:nvPr/>
        </p:nvSpPr>
        <p:spPr>
          <a:xfrm>
            <a:off x="1028700" y="9258300"/>
            <a:ext cx="16230600" cy="90768"/>
          </a:xfrm>
          <a:prstGeom prst="rect">
            <a:avLst/>
          </a:prstGeom>
          <a:solidFill>
            <a:srgbClr val="F2EFEB"/>
          </a:solidFill>
        </p:spPr>
      </p:sp>
      <p:pic>
        <p:nvPicPr>
          <p:cNvPr id="7" name="Picture 6">
            <a:extLst>
              <a:ext uri="{FF2B5EF4-FFF2-40B4-BE49-F238E27FC236}">
                <a16:creationId xmlns:a16="http://schemas.microsoft.com/office/drawing/2014/main" id="{C3404E61-ED68-FD1F-39C0-128D0F2C0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1" y="2425660"/>
            <a:ext cx="8378889" cy="5156239"/>
          </a:xfrm>
          <a:prstGeom prst="rect">
            <a:avLst/>
          </a:prstGeom>
        </p:spPr>
      </p:pic>
      <p:pic>
        <p:nvPicPr>
          <p:cNvPr id="9" name="Picture 8">
            <a:extLst>
              <a:ext uri="{FF2B5EF4-FFF2-40B4-BE49-F238E27FC236}">
                <a16:creationId xmlns:a16="http://schemas.microsoft.com/office/drawing/2014/main" id="{D4647DC1-955C-6B40-10BF-4AA9EC9B4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9206" y="2425660"/>
            <a:ext cx="8378890" cy="5156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4" name="TextBox 4"/>
          <p:cNvSpPr txBox="1"/>
          <p:nvPr/>
        </p:nvSpPr>
        <p:spPr>
          <a:xfrm>
            <a:off x="213302" y="252947"/>
            <a:ext cx="18344694" cy="2718693"/>
          </a:xfrm>
          <a:prstGeom prst="rect">
            <a:avLst/>
          </a:prstGeom>
        </p:spPr>
        <p:txBody>
          <a:bodyPr lIns="0" tIns="0" rIns="0" bIns="0" rtlCol="0" anchor="t">
            <a:spAutoFit/>
          </a:bodyPr>
          <a:lstStyle/>
          <a:p>
            <a:pPr>
              <a:lnSpc>
                <a:spcPts val="5267"/>
              </a:lnSpc>
            </a:pPr>
            <a:r>
              <a:rPr lang="en-US" sz="4923" dirty="0">
                <a:solidFill>
                  <a:srgbClr val="F2EFEB"/>
                </a:solidFill>
                <a:latin typeface="Montserrat Classic Bold"/>
              </a:rPr>
              <a:t>Childhood auditory commotion is marginally associated with lower MBEA 2 scores while adolescent threat is significantly associated with lower MBEA 2 scores</a:t>
            </a:r>
          </a:p>
          <a:p>
            <a:pPr>
              <a:lnSpc>
                <a:spcPts val="5267"/>
              </a:lnSpc>
            </a:pPr>
            <a:endParaRPr lang="en-US" sz="4923" dirty="0">
              <a:solidFill>
                <a:srgbClr val="F2EFEB"/>
              </a:solidFill>
              <a:latin typeface="Montserrat Classic Bold"/>
            </a:endParaRPr>
          </a:p>
        </p:txBody>
      </p:sp>
      <p:sp>
        <p:nvSpPr>
          <p:cNvPr id="5" name="AutoShape 5"/>
          <p:cNvSpPr/>
          <p:nvPr/>
        </p:nvSpPr>
        <p:spPr>
          <a:xfrm>
            <a:off x="1028700" y="9258300"/>
            <a:ext cx="16230600" cy="90768"/>
          </a:xfrm>
          <a:prstGeom prst="rect">
            <a:avLst/>
          </a:prstGeom>
          <a:solidFill>
            <a:srgbClr val="F2EFEB"/>
          </a:solidFill>
        </p:spPr>
      </p:sp>
      <p:sp>
        <p:nvSpPr>
          <p:cNvPr id="6" name="TextBox 6"/>
          <p:cNvSpPr txBox="1"/>
          <p:nvPr/>
        </p:nvSpPr>
        <p:spPr>
          <a:xfrm>
            <a:off x="141115" y="8039100"/>
            <a:ext cx="4824186" cy="569387"/>
          </a:xfrm>
          <a:prstGeom prst="rect">
            <a:avLst/>
          </a:prstGeom>
        </p:spPr>
        <p:txBody>
          <a:bodyPr lIns="0" tIns="0" rIns="0" bIns="0" rtlCol="0" anchor="t">
            <a:spAutoFit/>
          </a:bodyPr>
          <a:lstStyle/>
          <a:p>
            <a:pPr>
              <a:lnSpc>
                <a:spcPts val="4759"/>
              </a:lnSpc>
            </a:pPr>
            <a:r>
              <a:rPr lang="en-US" sz="3399" dirty="0">
                <a:solidFill>
                  <a:srgbClr val="F2EFEB"/>
                </a:solidFill>
                <a:latin typeface="Montserrat Light Italics"/>
              </a:rPr>
              <a:t>r</a:t>
            </a:r>
            <a:r>
              <a:rPr lang="en-US" sz="3399" dirty="0">
                <a:solidFill>
                  <a:srgbClr val="F2EFEB"/>
                </a:solidFill>
                <a:latin typeface="Montserrat Light"/>
              </a:rPr>
              <a:t> = -0.11, </a:t>
            </a:r>
            <a:r>
              <a:rPr lang="en-US" sz="3399" dirty="0">
                <a:solidFill>
                  <a:srgbClr val="F2EFEB"/>
                </a:solidFill>
                <a:latin typeface="Montserrat Light Italics"/>
              </a:rPr>
              <a:t>p</a:t>
            </a:r>
            <a:r>
              <a:rPr lang="en-US" sz="3399" dirty="0">
                <a:solidFill>
                  <a:srgbClr val="F2EFEB"/>
                </a:solidFill>
                <a:latin typeface="Montserrat Light"/>
              </a:rPr>
              <a:t> = .06 </a:t>
            </a:r>
          </a:p>
        </p:txBody>
      </p:sp>
      <p:sp>
        <p:nvSpPr>
          <p:cNvPr id="7" name="TextBox 7"/>
          <p:cNvSpPr txBox="1"/>
          <p:nvPr/>
        </p:nvSpPr>
        <p:spPr>
          <a:xfrm>
            <a:off x="9227965" y="8039100"/>
            <a:ext cx="4824186" cy="569387"/>
          </a:xfrm>
          <a:prstGeom prst="rect">
            <a:avLst/>
          </a:prstGeom>
        </p:spPr>
        <p:txBody>
          <a:bodyPr lIns="0" tIns="0" rIns="0" bIns="0" rtlCol="0" anchor="t">
            <a:spAutoFit/>
          </a:bodyPr>
          <a:lstStyle/>
          <a:p>
            <a:pPr>
              <a:lnSpc>
                <a:spcPts val="4759"/>
              </a:lnSpc>
            </a:pPr>
            <a:r>
              <a:rPr lang="en-US" sz="3399" dirty="0">
                <a:solidFill>
                  <a:srgbClr val="F2EFEB"/>
                </a:solidFill>
                <a:latin typeface="Montserrat Light Italics"/>
              </a:rPr>
              <a:t>r</a:t>
            </a:r>
            <a:r>
              <a:rPr lang="en-US" sz="3399" dirty="0">
                <a:solidFill>
                  <a:srgbClr val="F2EFEB"/>
                </a:solidFill>
                <a:latin typeface="Montserrat Light"/>
              </a:rPr>
              <a:t> = -0.12, </a:t>
            </a:r>
            <a:r>
              <a:rPr lang="en-US" sz="3399" dirty="0">
                <a:solidFill>
                  <a:srgbClr val="F2EFEB"/>
                </a:solidFill>
                <a:latin typeface="Montserrat Light Italics"/>
              </a:rPr>
              <a:t>p</a:t>
            </a:r>
            <a:r>
              <a:rPr lang="en-US" sz="3399" dirty="0">
                <a:solidFill>
                  <a:srgbClr val="F2EFEB"/>
                </a:solidFill>
                <a:latin typeface="Montserrat Light"/>
              </a:rPr>
              <a:t> = .04 </a:t>
            </a:r>
          </a:p>
        </p:txBody>
      </p:sp>
      <p:pic>
        <p:nvPicPr>
          <p:cNvPr id="9" name="Picture 8">
            <a:extLst>
              <a:ext uri="{FF2B5EF4-FFF2-40B4-BE49-F238E27FC236}">
                <a16:creationId xmlns:a16="http://schemas.microsoft.com/office/drawing/2014/main" id="{B289C36C-00A4-738B-2C1F-CDDAD473B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2552700"/>
            <a:ext cx="8846965" cy="5444286"/>
          </a:xfrm>
          <a:prstGeom prst="rect">
            <a:avLst/>
          </a:prstGeom>
        </p:spPr>
      </p:pic>
      <p:pic>
        <p:nvPicPr>
          <p:cNvPr id="11" name="Picture 10">
            <a:extLst>
              <a:ext uri="{FF2B5EF4-FFF2-40B4-BE49-F238E27FC236}">
                <a16:creationId xmlns:a16="http://schemas.microsoft.com/office/drawing/2014/main" id="{E860A26A-E894-FEF5-D5D1-AED96F8CF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114" y="2569267"/>
            <a:ext cx="8846965" cy="54442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2" name="AutoShape 2"/>
          <p:cNvSpPr/>
          <p:nvPr/>
        </p:nvSpPr>
        <p:spPr>
          <a:xfrm>
            <a:off x="1028700" y="9258300"/>
            <a:ext cx="16230600" cy="90768"/>
          </a:xfrm>
          <a:prstGeom prst="rect">
            <a:avLst/>
          </a:prstGeom>
          <a:solidFill>
            <a:srgbClr val="F2EFEB"/>
          </a:solidFill>
        </p:spPr>
      </p:sp>
      <p:sp>
        <p:nvSpPr>
          <p:cNvPr id="4" name="TextBox 4"/>
          <p:cNvSpPr txBox="1"/>
          <p:nvPr/>
        </p:nvSpPr>
        <p:spPr>
          <a:xfrm>
            <a:off x="213302" y="252947"/>
            <a:ext cx="18344694" cy="2024382"/>
          </a:xfrm>
          <a:prstGeom prst="rect">
            <a:avLst/>
          </a:prstGeom>
        </p:spPr>
        <p:txBody>
          <a:bodyPr lIns="0" tIns="0" rIns="0" bIns="0" rtlCol="0" anchor="t">
            <a:spAutoFit/>
          </a:bodyPr>
          <a:lstStyle/>
          <a:p>
            <a:pPr>
              <a:lnSpc>
                <a:spcPts val="5267"/>
              </a:lnSpc>
            </a:pPr>
            <a:r>
              <a:rPr lang="en-US" sz="4923">
                <a:solidFill>
                  <a:srgbClr val="F2EFEB"/>
                </a:solidFill>
                <a:latin typeface="Montserrat Classic Bold"/>
              </a:rPr>
              <a:t>Childhood auditory commotion is associated with lower scores on MBEA 4</a:t>
            </a:r>
          </a:p>
          <a:p>
            <a:pPr>
              <a:lnSpc>
                <a:spcPts val="5267"/>
              </a:lnSpc>
            </a:pPr>
            <a:endParaRPr lang="en-US" sz="4923">
              <a:solidFill>
                <a:srgbClr val="F2EFEB"/>
              </a:solidFill>
              <a:latin typeface="Montserrat Classic Bold"/>
            </a:endParaRPr>
          </a:p>
        </p:txBody>
      </p:sp>
      <p:sp>
        <p:nvSpPr>
          <p:cNvPr id="5" name="TextBox 5"/>
          <p:cNvSpPr txBox="1"/>
          <p:nvPr/>
        </p:nvSpPr>
        <p:spPr>
          <a:xfrm>
            <a:off x="3803577" y="8588063"/>
            <a:ext cx="4824186" cy="599440"/>
          </a:xfrm>
          <a:prstGeom prst="rect">
            <a:avLst/>
          </a:prstGeom>
        </p:spPr>
        <p:txBody>
          <a:bodyPr lIns="0" tIns="0" rIns="0" bIns="0" rtlCol="0" anchor="t">
            <a:spAutoFit/>
          </a:bodyPr>
          <a:lstStyle/>
          <a:p>
            <a:pPr>
              <a:lnSpc>
                <a:spcPts val="4759"/>
              </a:lnSpc>
            </a:pPr>
            <a:r>
              <a:rPr lang="en-US" sz="3399" dirty="0">
                <a:solidFill>
                  <a:srgbClr val="F2EFEB"/>
                </a:solidFill>
                <a:latin typeface="Montserrat Light Italics"/>
              </a:rPr>
              <a:t>r</a:t>
            </a:r>
            <a:r>
              <a:rPr lang="en-US" sz="3399" dirty="0">
                <a:solidFill>
                  <a:srgbClr val="F2EFEB"/>
                </a:solidFill>
                <a:latin typeface="Montserrat Light"/>
              </a:rPr>
              <a:t> = -0.16, </a:t>
            </a:r>
            <a:r>
              <a:rPr lang="en-US" sz="3399" dirty="0">
                <a:solidFill>
                  <a:srgbClr val="F2EFEB"/>
                </a:solidFill>
                <a:latin typeface="Montserrat Light Italics"/>
              </a:rPr>
              <a:t>p</a:t>
            </a:r>
            <a:r>
              <a:rPr lang="en-US" sz="3399" dirty="0">
                <a:solidFill>
                  <a:srgbClr val="F2EFEB"/>
                </a:solidFill>
                <a:latin typeface="Montserrat Light"/>
              </a:rPr>
              <a:t> = .01</a:t>
            </a:r>
          </a:p>
        </p:txBody>
      </p:sp>
      <p:pic>
        <p:nvPicPr>
          <p:cNvPr id="7" name="Picture 6">
            <a:extLst>
              <a:ext uri="{FF2B5EF4-FFF2-40B4-BE49-F238E27FC236}">
                <a16:creationId xmlns:a16="http://schemas.microsoft.com/office/drawing/2014/main" id="{7983F074-A928-EA85-6F77-85568F286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3577" y="2015235"/>
            <a:ext cx="10680846" cy="657282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Freeform 4"/>
          <p:cNvSpPr/>
          <p:nvPr/>
        </p:nvSpPr>
        <p:spPr>
          <a:xfrm>
            <a:off x="675434" y="2884211"/>
            <a:ext cx="8252978" cy="5078755"/>
          </a:xfrm>
          <a:custGeom>
            <a:avLst/>
            <a:gdLst/>
            <a:ahLst/>
            <a:cxnLst/>
            <a:rect l="l" t="t" r="r" b="b"/>
            <a:pathLst>
              <a:path w="8252978" h="5078755">
                <a:moveTo>
                  <a:pt x="0" y="0"/>
                </a:moveTo>
                <a:lnTo>
                  <a:pt x="8252978" y="0"/>
                </a:lnTo>
                <a:lnTo>
                  <a:pt x="8252978" y="5078755"/>
                </a:lnTo>
                <a:lnTo>
                  <a:pt x="0" y="5078755"/>
                </a:lnTo>
                <a:lnTo>
                  <a:pt x="0" y="0"/>
                </a:lnTo>
                <a:close/>
              </a:path>
            </a:pathLst>
          </a:custGeom>
          <a:blipFill>
            <a:blip r:embed="rId3"/>
            <a:stretch>
              <a:fillRect/>
            </a:stretch>
          </a:blipFill>
        </p:spPr>
      </p:sp>
      <p:sp>
        <p:nvSpPr>
          <p:cNvPr id="5" name="Freeform 5"/>
          <p:cNvSpPr/>
          <p:nvPr/>
        </p:nvSpPr>
        <p:spPr>
          <a:xfrm>
            <a:off x="9305803" y="2884211"/>
            <a:ext cx="8252978" cy="5078755"/>
          </a:xfrm>
          <a:custGeom>
            <a:avLst/>
            <a:gdLst/>
            <a:ahLst/>
            <a:cxnLst/>
            <a:rect l="l" t="t" r="r" b="b"/>
            <a:pathLst>
              <a:path w="8252978" h="5078755">
                <a:moveTo>
                  <a:pt x="0" y="0"/>
                </a:moveTo>
                <a:lnTo>
                  <a:pt x="8252977" y="0"/>
                </a:lnTo>
                <a:lnTo>
                  <a:pt x="8252977" y="5078755"/>
                </a:lnTo>
                <a:lnTo>
                  <a:pt x="0" y="5078755"/>
                </a:lnTo>
                <a:lnTo>
                  <a:pt x="0" y="0"/>
                </a:lnTo>
                <a:close/>
              </a:path>
            </a:pathLst>
          </a:custGeom>
          <a:blipFill>
            <a:blip r:embed="rId4"/>
            <a:stretch>
              <a:fillRect/>
            </a:stretch>
          </a:blipFill>
        </p:spPr>
      </p:sp>
      <p:sp>
        <p:nvSpPr>
          <p:cNvPr id="6" name="TextBox 6"/>
          <p:cNvSpPr txBox="1"/>
          <p:nvPr/>
        </p:nvSpPr>
        <p:spPr>
          <a:xfrm>
            <a:off x="627809" y="442913"/>
            <a:ext cx="16299401" cy="1162050"/>
          </a:xfrm>
          <a:prstGeom prst="rect">
            <a:avLst/>
          </a:prstGeom>
        </p:spPr>
        <p:txBody>
          <a:bodyPr lIns="0" tIns="0" rIns="0" bIns="0" rtlCol="0" anchor="t">
            <a:spAutoFit/>
          </a:bodyPr>
          <a:lstStyle/>
          <a:p>
            <a:pPr>
              <a:lnSpc>
                <a:spcPts val="9120"/>
              </a:lnSpc>
            </a:pPr>
            <a:r>
              <a:rPr lang="en-US" sz="7600" dirty="0">
                <a:solidFill>
                  <a:srgbClr val="F2EFEB"/>
                </a:solidFill>
                <a:latin typeface="Montserrat Classic"/>
              </a:rPr>
              <a:t>Positive Psychology</a:t>
            </a:r>
          </a:p>
        </p:txBody>
      </p:sp>
      <p:sp>
        <p:nvSpPr>
          <p:cNvPr id="7" name="TextBox 7"/>
          <p:cNvSpPr txBox="1"/>
          <p:nvPr/>
        </p:nvSpPr>
        <p:spPr>
          <a:xfrm>
            <a:off x="10868771" y="9370376"/>
            <a:ext cx="6903021" cy="372745"/>
          </a:xfrm>
          <a:prstGeom prst="rect">
            <a:avLst/>
          </a:prstGeom>
        </p:spPr>
        <p:txBody>
          <a:bodyPr lIns="0" tIns="0" rIns="0" bIns="0" rtlCol="0" anchor="t">
            <a:spAutoFit/>
          </a:bodyPr>
          <a:lstStyle/>
          <a:p>
            <a:pPr algn="ctr">
              <a:lnSpc>
                <a:spcPts val="3079"/>
              </a:lnSpc>
            </a:pPr>
            <a:r>
              <a:rPr lang="en-US" sz="2199">
                <a:solidFill>
                  <a:srgbClr val="F2EFEB"/>
                </a:solidFill>
                <a:latin typeface="Canva Sans 1"/>
              </a:rPr>
              <a:t> Seligman &amp; Csikszentmihaly, 2000; Seligman, 2012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Freeform 4"/>
          <p:cNvSpPr/>
          <p:nvPr/>
        </p:nvSpPr>
        <p:spPr>
          <a:xfrm>
            <a:off x="1642899" y="4555380"/>
            <a:ext cx="1332851" cy="1176241"/>
          </a:xfrm>
          <a:custGeom>
            <a:avLst/>
            <a:gdLst/>
            <a:ahLst/>
            <a:cxnLst/>
            <a:rect l="l" t="t" r="r" b="b"/>
            <a:pathLst>
              <a:path w="1332851" h="1176241">
                <a:moveTo>
                  <a:pt x="0" y="0"/>
                </a:moveTo>
                <a:lnTo>
                  <a:pt x="1332851" y="0"/>
                </a:lnTo>
                <a:lnTo>
                  <a:pt x="1332851" y="1176240"/>
                </a:lnTo>
                <a:lnTo>
                  <a:pt x="0" y="1176240"/>
                </a:lnTo>
                <a:lnTo>
                  <a:pt x="0" y="0"/>
                </a:lnTo>
                <a:close/>
              </a:path>
            </a:pathLst>
          </a:custGeom>
          <a:blipFill>
            <a:blip r:embed="rId3"/>
            <a:stretch>
              <a:fillRect/>
            </a:stretch>
          </a:blipFill>
        </p:spPr>
      </p:sp>
      <p:sp>
        <p:nvSpPr>
          <p:cNvPr id="5" name="Freeform 5"/>
          <p:cNvSpPr/>
          <p:nvPr/>
        </p:nvSpPr>
        <p:spPr>
          <a:xfrm>
            <a:off x="14861122" y="3787968"/>
            <a:ext cx="1005619" cy="1285136"/>
          </a:xfrm>
          <a:custGeom>
            <a:avLst/>
            <a:gdLst/>
            <a:ahLst/>
            <a:cxnLst/>
            <a:rect l="l" t="t" r="r" b="b"/>
            <a:pathLst>
              <a:path w="1005619" h="1285136">
                <a:moveTo>
                  <a:pt x="0" y="0"/>
                </a:moveTo>
                <a:lnTo>
                  <a:pt x="1005619" y="0"/>
                </a:lnTo>
                <a:lnTo>
                  <a:pt x="1005619" y="1285136"/>
                </a:lnTo>
                <a:lnTo>
                  <a:pt x="0" y="1285136"/>
                </a:lnTo>
                <a:lnTo>
                  <a:pt x="0" y="0"/>
                </a:lnTo>
                <a:close/>
              </a:path>
            </a:pathLst>
          </a:custGeom>
          <a:blipFill>
            <a:blip r:embed="rId4"/>
            <a:stretch>
              <a:fillRect/>
            </a:stretch>
          </a:blipFill>
        </p:spPr>
      </p:sp>
      <p:sp>
        <p:nvSpPr>
          <p:cNvPr id="6" name="Freeform 6"/>
          <p:cNvSpPr/>
          <p:nvPr/>
        </p:nvSpPr>
        <p:spPr>
          <a:xfrm>
            <a:off x="13168012" y="3842416"/>
            <a:ext cx="1332851" cy="1176241"/>
          </a:xfrm>
          <a:custGeom>
            <a:avLst/>
            <a:gdLst/>
            <a:ahLst/>
            <a:cxnLst/>
            <a:rect l="l" t="t" r="r" b="b"/>
            <a:pathLst>
              <a:path w="1332851" h="1176241">
                <a:moveTo>
                  <a:pt x="0" y="0"/>
                </a:moveTo>
                <a:lnTo>
                  <a:pt x="1332851" y="0"/>
                </a:lnTo>
                <a:lnTo>
                  <a:pt x="1332851" y="1176240"/>
                </a:lnTo>
                <a:lnTo>
                  <a:pt x="0" y="1176240"/>
                </a:lnTo>
                <a:lnTo>
                  <a:pt x="0" y="0"/>
                </a:lnTo>
                <a:close/>
              </a:path>
            </a:pathLst>
          </a:custGeom>
          <a:blipFill>
            <a:blip r:embed="rId3"/>
            <a:stretch>
              <a:fillRect/>
            </a:stretch>
          </a:blipFill>
        </p:spPr>
      </p:sp>
      <p:sp>
        <p:nvSpPr>
          <p:cNvPr id="7" name="Freeform 7"/>
          <p:cNvSpPr/>
          <p:nvPr/>
        </p:nvSpPr>
        <p:spPr>
          <a:xfrm>
            <a:off x="16227001" y="3787968"/>
            <a:ext cx="1462928" cy="1230689"/>
          </a:xfrm>
          <a:custGeom>
            <a:avLst/>
            <a:gdLst/>
            <a:ahLst/>
            <a:cxnLst/>
            <a:rect l="l" t="t" r="r" b="b"/>
            <a:pathLst>
              <a:path w="1462928" h="1230689">
                <a:moveTo>
                  <a:pt x="0" y="0"/>
                </a:moveTo>
                <a:lnTo>
                  <a:pt x="1462928" y="0"/>
                </a:lnTo>
                <a:lnTo>
                  <a:pt x="1462928" y="1230688"/>
                </a:lnTo>
                <a:lnTo>
                  <a:pt x="0" y="1230688"/>
                </a:lnTo>
                <a:lnTo>
                  <a:pt x="0" y="0"/>
                </a:lnTo>
                <a:close/>
              </a:path>
            </a:pathLst>
          </a:custGeom>
          <a:blipFill>
            <a:blip r:embed="rId5"/>
            <a:stretch>
              <a:fillRect/>
            </a:stretch>
          </a:blipFill>
        </p:spPr>
      </p:sp>
      <p:grpSp>
        <p:nvGrpSpPr>
          <p:cNvPr id="8" name="Group 8"/>
          <p:cNvGrpSpPr/>
          <p:nvPr/>
        </p:nvGrpSpPr>
        <p:grpSpPr>
          <a:xfrm>
            <a:off x="4014220" y="5898548"/>
            <a:ext cx="9392952" cy="1878779"/>
            <a:chOff x="0" y="0"/>
            <a:chExt cx="2627102" cy="525473"/>
          </a:xfrm>
        </p:grpSpPr>
        <p:sp>
          <p:nvSpPr>
            <p:cNvPr id="9" name="Freeform 9"/>
            <p:cNvSpPr/>
            <p:nvPr/>
          </p:nvSpPr>
          <p:spPr>
            <a:xfrm>
              <a:off x="0" y="0"/>
              <a:ext cx="2627102" cy="525473"/>
            </a:xfrm>
            <a:custGeom>
              <a:avLst/>
              <a:gdLst/>
              <a:ahLst/>
              <a:cxnLst/>
              <a:rect l="l" t="t" r="r" b="b"/>
              <a:pathLst>
                <a:path w="2627102" h="525473">
                  <a:moveTo>
                    <a:pt x="2627102" y="262736"/>
                  </a:moveTo>
                  <a:lnTo>
                    <a:pt x="2220702" y="0"/>
                  </a:lnTo>
                  <a:lnTo>
                    <a:pt x="2220702" y="203200"/>
                  </a:lnTo>
                  <a:lnTo>
                    <a:pt x="0" y="203200"/>
                  </a:lnTo>
                  <a:lnTo>
                    <a:pt x="0" y="322273"/>
                  </a:lnTo>
                  <a:lnTo>
                    <a:pt x="2220702" y="322273"/>
                  </a:lnTo>
                  <a:lnTo>
                    <a:pt x="2220702" y="525473"/>
                  </a:lnTo>
                  <a:lnTo>
                    <a:pt x="2627102" y="262736"/>
                  </a:lnTo>
                  <a:close/>
                </a:path>
              </a:pathLst>
            </a:custGeom>
            <a:solidFill>
              <a:srgbClr val="F2EFEB"/>
            </a:solidFill>
          </p:spPr>
        </p:sp>
        <p:sp>
          <p:nvSpPr>
            <p:cNvPr id="10" name="TextBox 10"/>
            <p:cNvSpPr txBox="1"/>
            <p:nvPr/>
          </p:nvSpPr>
          <p:spPr>
            <a:xfrm>
              <a:off x="0" y="117475"/>
              <a:ext cx="711200" cy="492125"/>
            </a:xfrm>
            <a:prstGeom prst="rect">
              <a:avLst/>
            </a:prstGeom>
          </p:spPr>
          <p:txBody>
            <a:bodyPr lIns="50800" tIns="50800" rIns="50800" bIns="50800" rtlCol="0" anchor="ctr"/>
            <a:lstStyle/>
            <a:p>
              <a:pPr algn="ctr">
                <a:lnSpc>
                  <a:spcPts val="2879"/>
                </a:lnSpc>
              </a:pPr>
              <a:endParaRPr/>
            </a:p>
          </p:txBody>
        </p:sp>
      </p:grpSp>
      <p:sp>
        <p:nvSpPr>
          <p:cNvPr id="11" name="Freeform 11"/>
          <p:cNvSpPr/>
          <p:nvPr/>
        </p:nvSpPr>
        <p:spPr>
          <a:xfrm>
            <a:off x="1533905" y="6021973"/>
            <a:ext cx="1550838" cy="2996789"/>
          </a:xfrm>
          <a:custGeom>
            <a:avLst/>
            <a:gdLst/>
            <a:ahLst/>
            <a:cxnLst/>
            <a:rect l="l" t="t" r="r" b="b"/>
            <a:pathLst>
              <a:path w="1550838" h="2996789">
                <a:moveTo>
                  <a:pt x="0" y="0"/>
                </a:moveTo>
                <a:lnTo>
                  <a:pt x="1550838" y="0"/>
                </a:lnTo>
                <a:lnTo>
                  <a:pt x="1550838" y="2996789"/>
                </a:lnTo>
                <a:lnTo>
                  <a:pt x="0" y="299678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861122" y="5462968"/>
            <a:ext cx="2005965" cy="4114800"/>
          </a:xfrm>
          <a:custGeom>
            <a:avLst/>
            <a:gdLst/>
            <a:ahLst/>
            <a:cxnLst/>
            <a:rect l="l" t="t" r="r" b="b"/>
            <a:pathLst>
              <a:path w="2005965" h="4114800">
                <a:moveTo>
                  <a:pt x="0" y="0"/>
                </a:moveTo>
                <a:lnTo>
                  <a:pt x="2005965" y="0"/>
                </a:lnTo>
                <a:lnTo>
                  <a:pt x="2005965"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649572" y="558485"/>
            <a:ext cx="13634157" cy="3229483"/>
          </a:xfrm>
          <a:prstGeom prst="rect">
            <a:avLst/>
          </a:prstGeom>
        </p:spPr>
        <p:txBody>
          <a:bodyPr lIns="0" tIns="0" rIns="0" bIns="0" rtlCol="0" anchor="t">
            <a:spAutoFit/>
          </a:bodyPr>
          <a:lstStyle/>
          <a:p>
            <a:pPr>
              <a:lnSpc>
                <a:spcPts val="8576"/>
              </a:lnSpc>
            </a:pPr>
            <a:r>
              <a:rPr lang="en-US" sz="6400" spc="128" dirty="0">
                <a:solidFill>
                  <a:srgbClr val="F2EFEB"/>
                </a:solidFill>
                <a:latin typeface="Montserrat Classic Bold"/>
              </a:rPr>
              <a:t>Early musical training confers both near and far transfer effects later in life</a:t>
            </a:r>
          </a:p>
        </p:txBody>
      </p:sp>
      <p:sp>
        <p:nvSpPr>
          <p:cNvPr id="14" name="TextBox 14"/>
          <p:cNvSpPr txBox="1"/>
          <p:nvPr/>
        </p:nvSpPr>
        <p:spPr>
          <a:xfrm>
            <a:off x="3777531" y="9898704"/>
            <a:ext cx="15150726" cy="356234"/>
          </a:xfrm>
          <a:prstGeom prst="rect">
            <a:avLst/>
          </a:prstGeom>
        </p:spPr>
        <p:txBody>
          <a:bodyPr lIns="0" tIns="0" rIns="0" bIns="0" rtlCol="0" anchor="t">
            <a:spAutoFit/>
          </a:bodyPr>
          <a:lstStyle/>
          <a:p>
            <a:pPr algn="ctr">
              <a:lnSpc>
                <a:spcPts val="2940"/>
              </a:lnSpc>
            </a:pPr>
            <a:r>
              <a:rPr lang="en-US" sz="2100">
                <a:solidFill>
                  <a:srgbClr val="F2EFEB"/>
                </a:solidFill>
                <a:latin typeface="Canva Sans 1"/>
              </a:rPr>
              <a:t>Bailey &amp; Penhume, 2010; Kraus et al., 2009; Tierney et al., 2008; Schlaug et al., 1995; Hyde et al., 2009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5" name="TextBox 5"/>
          <p:cNvSpPr txBox="1"/>
          <p:nvPr/>
        </p:nvSpPr>
        <p:spPr>
          <a:xfrm>
            <a:off x="5531201" y="340671"/>
            <a:ext cx="7225599" cy="1162050"/>
          </a:xfrm>
          <a:prstGeom prst="rect">
            <a:avLst/>
          </a:prstGeom>
        </p:spPr>
        <p:txBody>
          <a:bodyPr lIns="0" tIns="0" rIns="0" bIns="0" rtlCol="0" anchor="t">
            <a:spAutoFit/>
          </a:bodyPr>
          <a:lstStyle/>
          <a:p>
            <a:pPr>
              <a:lnSpc>
                <a:spcPts val="9120"/>
              </a:lnSpc>
            </a:pPr>
            <a:r>
              <a:rPr lang="en-US" sz="7600">
                <a:solidFill>
                  <a:srgbClr val="F2EFEB"/>
                </a:solidFill>
                <a:latin typeface="Montserrat Classic"/>
              </a:rPr>
              <a:t>POS DEV Scale</a:t>
            </a:r>
          </a:p>
        </p:txBody>
      </p:sp>
      <p:sp>
        <p:nvSpPr>
          <p:cNvPr id="6" name="TextBox 6"/>
          <p:cNvSpPr txBox="1"/>
          <p:nvPr/>
        </p:nvSpPr>
        <p:spPr>
          <a:xfrm>
            <a:off x="2712913" y="5474332"/>
            <a:ext cx="3836541" cy="1556119"/>
          </a:xfrm>
          <a:prstGeom prst="rect">
            <a:avLst/>
          </a:prstGeom>
        </p:spPr>
        <p:txBody>
          <a:bodyPr lIns="0" tIns="0" rIns="0" bIns="0" rtlCol="0" anchor="t">
            <a:spAutoFit/>
          </a:bodyPr>
          <a:lstStyle/>
          <a:p>
            <a:pPr algn="ctr">
              <a:lnSpc>
                <a:spcPts val="4004"/>
              </a:lnSpc>
            </a:pPr>
            <a:r>
              <a:rPr lang="en-US" sz="2860" dirty="0">
                <a:solidFill>
                  <a:srgbClr val="142414"/>
                </a:solidFill>
                <a:latin typeface="Montserrat Light Bold"/>
              </a:rPr>
              <a:t>Predictability of interactions with caregiver</a:t>
            </a:r>
          </a:p>
        </p:txBody>
      </p:sp>
      <p:sp>
        <p:nvSpPr>
          <p:cNvPr id="7" name="TextBox 7"/>
          <p:cNvSpPr txBox="1"/>
          <p:nvPr/>
        </p:nvSpPr>
        <p:spPr>
          <a:xfrm>
            <a:off x="7225729" y="4688519"/>
            <a:ext cx="3836541" cy="3127744"/>
          </a:xfrm>
          <a:prstGeom prst="rect">
            <a:avLst/>
          </a:prstGeom>
        </p:spPr>
        <p:txBody>
          <a:bodyPr lIns="0" tIns="0" rIns="0" bIns="0" rtlCol="0" anchor="t">
            <a:spAutoFit/>
          </a:bodyPr>
          <a:lstStyle/>
          <a:p>
            <a:pPr algn="ctr">
              <a:lnSpc>
                <a:spcPts val="4004"/>
              </a:lnSpc>
            </a:pPr>
            <a:r>
              <a:rPr lang="en-US" sz="2860">
                <a:solidFill>
                  <a:srgbClr val="142414"/>
                </a:solidFill>
                <a:latin typeface="Montserrat Light Bold"/>
              </a:rPr>
              <a:t>Cognitive and affective enrichment and close emotional connections with caregiver</a:t>
            </a:r>
          </a:p>
        </p:txBody>
      </p:sp>
      <p:sp>
        <p:nvSpPr>
          <p:cNvPr id="8" name="TextBox 8"/>
          <p:cNvSpPr txBox="1"/>
          <p:nvPr/>
        </p:nvSpPr>
        <p:spPr>
          <a:xfrm>
            <a:off x="11738546" y="4950457"/>
            <a:ext cx="3836541" cy="2079994"/>
          </a:xfrm>
          <a:prstGeom prst="rect">
            <a:avLst/>
          </a:prstGeom>
        </p:spPr>
        <p:txBody>
          <a:bodyPr lIns="0" tIns="0" rIns="0" bIns="0" rtlCol="0" anchor="t">
            <a:spAutoFit/>
          </a:bodyPr>
          <a:lstStyle/>
          <a:p>
            <a:pPr algn="ctr">
              <a:lnSpc>
                <a:spcPts val="4004"/>
              </a:lnSpc>
            </a:pPr>
            <a:r>
              <a:rPr lang="en-US" sz="2860">
                <a:solidFill>
                  <a:srgbClr val="142414"/>
                </a:solidFill>
                <a:latin typeface="Montserrat Light Bold"/>
              </a:rPr>
              <a:t>Perceived physical and psychological safety and support from the caregiver</a:t>
            </a:r>
          </a:p>
        </p:txBody>
      </p:sp>
      <p:sp>
        <p:nvSpPr>
          <p:cNvPr id="9" name="TextBox 9"/>
          <p:cNvSpPr txBox="1"/>
          <p:nvPr/>
        </p:nvSpPr>
        <p:spPr>
          <a:xfrm>
            <a:off x="572110" y="8508112"/>
            <a:ext cx="2932135" cy="1242059"/>
          </a:xfrm>
          <a:prstGeom prst="rect">
            <a:avLst/>
          </a:prstGeom>
        </p:spPr>
        <p:txBody>
          <a:bodyPr wrap="square" lIns="0" tIns="0" rIns="0" bIns="0" rtlCol="0" anchor="t">
            <a:spAutoFit/>
          </a:bodyPr>
          <a:lstStyle/>
          <a:p>
            <a:pPr algn="ctr">
              <a:lnSpc>
                <a:spcPts val="5040"/>
              </a:lnSpc>
            </a:pPr>
            <a:r>
              <a:rPr lang="en-US" sz="3600" dirty="0">
                <a:solidFill>
                  <a:srgbClr val="FFFFFF"/>
                </a:solidFill>
                <a:latin typeface="TT Commons Pro Bold"/>
              </a:rPr>
              <a:t>Childhood</a:t>
            </a:r>
          </a:p>
          <a:p>
            <a:pPr algn="ctr">
              <a:lnSpc>
                <a:spcPts val="5040"/>
              </a:lnSpc>
            </a:pPr>
            <a:r>
              <a:rPr lang="en-US" sz="3600" dirty="0">
                <a:solidFill>
                  <a:srgbClr val="FFFFFF"/>
                </a:solidFill>
                <a:latin typeface="TT Commons Pro Bold"/>
              </a:rPr>
              <a:t>(6 - 12 years)</a:t>
            </a:r>
          </a:p>
        </p:txBody>
      </p:sp>
      <p:sp>
        <p:nvSpPr>
          <p:cNvPr id="10" name="TextBox 10"/>
          <p:cNvSpPr txBox="1"/>
          <p:nvPr/>
        </p:nvSpPr>
        <p:spPr>
          <a:xfrm>
            <a:off x="14837001" y="8508112"/>
            <a:ext cx="2932136" cy="1242059"/>
          </a:xfrm>
          <a:prstGeom prst="rect">
            <a:avLst/>
          </a:prstGeom>
        </p:spPr>
        <p:txBody>
          <a:bodyPr lIns="0" tIns="0" rIns="0" bIns="0" rtlCol="0" anchor="t">
            <a:spAutoFit/>
          </a:bodyPr>
          <a:lstStyle/>
          <a:p>
            <a:pPr algn="ctr">
              <a:lnSpc>
                <a:spcPts val="5040"/>
              </a:lnSpc>
            </a:pPr>
            <a:r>
              <a:rPr lang="en-US" sz="3600">
                <a:solidFill>
                  <a:srgbClr val="FFFFFF"/>
                </a:solidFill>
                <a:latin typeface="TT Commons Pro Bold"/>
              </a:rPr>
              <a:t>Adolescence</a:t>
            </a:r>
          </a:p>
          <a:p>
            <a:pPr algn="ctr">
              <a:lnSpc>
                <a:spcPts val="5040"/>
              </a:lnSpc>
            </a:pPr>
            <a:r>
              <a:rPr lang="en-US" sz="3600">
                <a:solidFill>
                  <a:srgbClr val="FFFFFF"/>
                </a:solidFill>
                <a:latin typeface="TT Commons Pro Bold"/>
              </a:rPr>
              <a:t>(13 - 18 years)</a:t>
            </a:r>
          </a:p>
        </p:txBody>
      </p:sp>
      <p:sp>
        <p:nvSpPr>
          <p:cNvPr id="11" name="TextBox 11"/>
          <p:cNvSpPr txBox="1"/>
          <p:nvPr/>
        </p:nvSpPr>
        <p:spPr>
          <a:xfrm>
            <a:off x="4669343" y="1493196"/>
            <a:ext cx="8987473" cy="466725"/>
          </a:xfrm>
          <a:prstGeom prst="rect">
            <a:avLst/>
          </a:prstGeom>
        </p:spPr>
        <p:txBody>
          <a:bodyPr lIns="0" tIns="0" rIns="0" bIns="0" rtlCol="0" anchor="t">
            <a:spAutoFit/>
          </a:bodyPr>
          <a:lstStyle/>
          <a:p>
            <a:pPr>
              <a:lnSpc>
                <a:spcPts val="3600"/>
              </a:lnSpc>
            </a:pPr>
            <a:r>
              <a:rPr lang="en-US" sz="3000">
                <a:solidFill>
                  <a:srgbClr val="F2EFEB"/>
                </a:solidFill>
                <a:latin typeface="Montserrat Classic"/>
              </a:rPr>
              <a:t>Lopez,* Kathios,* and Gabard-Durnam (in prep)</a:t>
            </a:r>
          </a:p>
        </p:txBody>
      </p:sp>
      <p:pic>
        <p:nvPicPr>
          <p:cNvPr id="13" name="Picture 12">
            <a:extLst>
              <a:ext uri="{FF2B5EF4-FFF2-40B4-BE49-F238E27FC236}">
                <a16:creationId xmlns:a16="http://schemas.microsoft.com/office/drawing/2014/main" id="{6508F51B-29EB-1787-931F-67780B01A9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6429" y="2773362"/>
            <a:ext cx="4813300" cy="5435600"/>
          </a:xfrm>
          <a:prstGeom prst="rect">
            <a:avLst/>
          </a:prstGeom>
        </p:spPr>
      </p:pic>
      <p:pic>
        <p:nvPicPr>
          <p:cNvPr id="15" name="Picture 14">
            <a:extLst>
              <a:ext uri="{FF2B5EF4-FFF2-40B4-BE49-F238E27FC236}">
                <a16:creationId xmlns:a16="http://schemas.microsoft.com/office/drawing/2014/main" id="{9733D56A-B000-E565-9CCE-AD8C92A252B0}"/>
              </a:ext>
            </a:extLst>
          </p:cNvPr>
          <p:cNvPicPr>
            <a:picLocks noChangeAspect="1"/>
          </p:cNvPicPr>
          <p:nvPr/>
        </p:nvPicPr>
        <p:blipFill rotWithShape="1">
          <a:blip r:embed="rId4">
            <a:extLst>
              <a:ext uri="{28A0092B-C50C-407E-A947-70E740481C1C}">
                <a14:useLocalDpi xmlns:a14="http://schemas.microsoft.com/office/drawing/2010/main" val="0"/>
              </a:ext>
            </a:extLst>
          </a:blip>
          <a:srcRect b="1383"/>
          <a:stretch/>
        </p:blipFill>
        <p:spPr>
          <a:xfrm>
            <a:off x="12059349" y="2773362"/>
            <a:ext cx="4787900" cy="5435600"/>
          </a:xfrm>
          <a:prstGeom prst="rect">
            <a:avLst/>
          </a:prstGeom>
        </p:spPr>
      </p:pic>
      <p:pic>
        <p:nvPicPr>
          <p:cNvPr id="17" name="Picture 16">
            <a:extLst>
              <a:ext uri="{FF2B5EF4-FFF2-40B4-BE49-F238E27FC236}">
                <a16:creationId xmlns:a16="http://schemas.microsoft.com/office/drawing/2014/main" id="{FE01AFB5-9C7A-065D-B68F-EFDCB21CC6DA}"/>
              </a:ext>
            </a:extLst>
          </p:cNvPr>
          <p:cNvPicPr>
            <a:picLocks noChangeAspect="1"/>
          </p:cNvPicPr>
          <p:nvPr/>
        </p:nvPicPr>
        <p:blipFill rotWithShape="1">
          <a:blip r:embed="rId5">
            <a:extLst>
              <a:ext uri="{28A0092B-C50C-407E-A947-70E740481C1C}">
                <a14:useLocalDpi xmlns:a14="http://schemas.microsoft.com/office/drawing/2010/main" val="0"/>
              </a:ext>
            </a:extLst>
          </a:blip>
          <a:srcRect t="1" b="926"/>
          <a:stretch/>
        </p:blipFill>
        <p:spPr>
          <a:xfrm>
            <a:off x="1672926" y="2773362"/>
            <a:ext cx="4470400" cy="543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4" name="TextBox 4"/>
          <p:cNvSpPr txBox="1"/>
          <p:nvPr/>
        </p:nvSpPr>
        <p:spPr>
          <a:xfrm>
            <a:off x="213302" y="252947"/>
            <a:ext cx="18344694" cy="2024382"/>
          </a:xfrm>
          <a:prstGeom prst="rect">
            <a:avLst/>
          </a:prstGeom>
        </p:spPr>
        <p:txBody>
          <a:bodyPr lIns="0" tIns="0" rIns="0" bIns="0" rtlCol="0" anchor="t">
            <a:spAutoFit/>
          </a:bodyPr>
          <a:lstStyle/>
          <a:p>
            <a:pPr>
              <a:lnSpc>
                <a:spcPts val="5267"/>
              </a:lnSpc>
            </a:pPr>
            <a:r>
              <a:rPr lang="en-US" sz="4923">
                <a:solidFill>
                  <a:srgbClr val="F2EFEB"/>
                </a:solidFill>
                <a:latin typeface="Montserrat Classic Bold"/>
              </a:rPr>
              <a:t>Caregiver predictability in childhood and adolescence is associated with higher scores on MBEA 4</a:t>
            </a:r>
          </a:p>
          <a:p>
            <a:pPr>
              <a:lnSpc>
                <a:spcPts val="5267"/>
              </a:lnSpc>
            </a:pPr>
            <a:endParaRPr lang="en-US" sz="4923">
              <a:solidFill>
                <a:srgbClr val="F2EFEB"/>
              </a:solidFill>
              <a:latin typeface="Montserrat Classic Bold"/>
            </a:endParaRPr>
          </a:p>
        </p:txBody>
      </p:sp>
      <p:sp>
        <p:nvSpPr>
          <p:cNvPr id="5" name="AutoShape 5"/>
          <p:cNvSpPr/>
          <p:nvPr/>
        </p:nvSpPr>
        <p:spPr>
          <a:xfrm>
            <a:off x="1028700" y="9258300"/>
            <a:ext cx="16230600" cy="90768"/>
          </a:xfrm>
          <a:prstGeom prst="rect">
            <a:avLst/>
          </a:prstGeom>
          <a:solidFill>
            <a:srgbClr val="F2EFEB"/>
          </a:solidFill>
        </p:spPr>
      </p:sp>
      <p:sp>
        <p:nvSpPr>
          <p:cNvPr id="6" name="TextBox 6"/>
          <p:cNvSpPr txBox="1"/>
          <p:nvPr/>
        </p:nvSpPr>
        <p:spPr>
          <a:xfrm>
            <a:off x="304800" y="7896860"/>
            <a:ext cx="4824186" cy="599440"/>
          </a:xfrm>
          <a:prstGeom prst="rect">
            <a:avLst/>
          </a:prstGeom>
        </p:spPr>
        <p:txBody>
          <a:bodyPr lIns="0" tIns="0" rIns="0" bIns="0" rtlCol="0" anchor="t">
            <a:spAutoFit/>
          </a:bodyPr>
          <a:lstStyle/>
          <a:p>
            <a:pPr>
              <a:lnSpc>
                <a:spcPts val="4759"/>
              </a:lnSpc>
            </a:pPr>
            <a:r>
              <a:rPr lang="en-US" sz="3399" dirty="0">
                <a:solidFill>
                  <a:srgbClr val="F2EFEB"/>
                </a:solidFill>
                <a:latin typeface="Montserrat Light Italics"/>
              </a:rPr>
              <a:t>r</a:t>
            </a:r>
            <a:r>
              <a:rPr lang="en-US" sz="3399" dirty="0">
                <a:solidFill>
                  <a:srgbClr val="F2EFEB"/>
                </a:solidFill>
                <a:latin typeface="Montserrat Light"/>
              </a:rPr>
              <a:t> = 0.21, </a:t>
            </a:r>
            <a:r>
              <a:rPr lang="en-US" sz="3399" dirty="0">
                <a:solidFill>
                  <a:srgbClr val="F2EFEB"/>
                </a:solidFill>
                <a:latin typeface="Montserrat Light Italics"/>
              </a:rPr>
              <a:t>p</a:t>
            </a:r>
            <a:r>
              <a:rPr lang="en-US" sz="3399" dirty="0">
                <a:solidFill>
                  <a:srgbClr val="F2EFEB"/>
                </a:solidFill>
                <a:latin typeface="Montserrat Light"/>
              </a:rPr>
              <a:t> &lt; .001</a:t>
            </a:r>
          </a:p>
        </p:txBody>
      </p:sp>
      <p:sp>
        <p:nvSpPr>
          <p:cNvPr id="7" name="TextBox 7"/>
          <p:cNvSpPr txBox="1"/>
          <p:nvPr/>
        </p:nvSpPr>
        <p:spPr>
          <a:xfrm>
            <a:off x="9385649" y="7896860"/>
            <a:ext cx="4824186" cy="599440"/>
          </a:xfrm>
          <a:prstGeom prst="rect">
            <a:avLst/>
          </a:prstGeom>
        </p:spPr>
        <p:txBody>
          <a:bodyPr lIns="0" tIns="0" rIns="0" bIns="0" rtlCol="0" anchor="t">
            <a:spAutoFit/>
          </a:bodyPr>
          <a:lstStyle/>
          <a:p>
            <a:pPr>
              <a:lnSpc>
                <a:spcPts val="4759"/>
              </a:lnSpc>
            </a:pPr>
            <a:r>
              <a:rPr lang="en-US" sz="3399">
                <a:solidFill>
                  <a:srgbClr val="F2EFEB"/>
                </a:solidFill>
                <a:latin typeface="Montserrat Light Italics"/>
              </a:rPr>
              <a:t>r</a:t>
            </a:r>
            <a:r>
              <a:rPr lang="en-US" sz="3399">
                <a:solidFill>
                  <a:srgbClr val="F2EFEB"/>
                </a:solidFill>
                <a:latin typeface="Montserrat Light"/>
              </a:rPr>
              <a:t> = 0.22, </a:t>
            </a:r>
            <a:r>
              <a:rPr lang="en-US" sz="3399">
                <a:solidFill>
                  <a:srgbClr val="F2EFEB"/>
                </a:solidFill>
                <a:latin typeface="Montserrat Light Italics"/>
              </a:rPr>
              <a:t>p</a:t>
            </a:r>
            <a:r>
              <a:rPr lang="en-US" sz="3399">
                <a:solidFill>
                  <a:srgbClr val="F2EFEB"/>
                </a:solidFill>
                <a:latin typeface="Montserrat Light"/>
              </a:rPr>
              <a:t> &lt; .001</a:t>
            </a:r>
          </a:p>
        </p:txBody>
      </p:sp>
      <p:pic>
        <p:nvPicPr>
          <p:cNvPr id="9" name="Picture 8">
            <a:extLst>
              <a:ext uri="{FF2B5EF4-FFF2-40B4-BE49-F238E27FC236}">
                <a16:creationId xmlns:a16="http://schemas.microsoft.com/office/drawing/2014/main" id="{94FE2D2A-14B5-BCF9-506F-A9371EDBD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5649" y="2586101"/>
            <a:ext cx="8497725" cy="5229369"/>
          </a:xfrm>
          <a:prstGeom prst="rect">
            <a:avLst/>
          </a:prstGeom>
        </p:spPr>
      </p:pic>
      <p:pic>
        <p:nvPicPr>
          <p:cNvPr id="11" name="Picture 10">
            <a:extLst>
              <a:ext uri="{FF2B5EF4-FFF2-40B4-BE49-F238E27FC236}">
                <a16:creationId xmlns:a16="http://schemas.microsoft.com/office/drawing/2014/main" id="{A279FB7E-117C-EF46-DB45-5CE61A83B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2581131"/>
            <a:ext cx="8473498" cy="52144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4" name="TextBox 4"/>
          <p:cNvSpPr txBox="1"/>
          <p:nvPr/>
        </p:nvSpPr>
        <p:spPr>
          <a:xfrm>
            <a:off x="228600" y="190500"/>
            <a:ext cx="18344694" cy="2718693"/>
          </a:xfrm>
          <a:prstGeom prst="rect">
            <a:avLst/>
          </a:prstGeom>
        </p:spPr>
        <p:txBody>
          <a:bodyPr lIns="0" tIns="0" rIns="0" bIns="0" rtlCol="0" anchor="t">
            <a:spAutoFit/>
          </a:bodyPr>
          <a:lstStyle/>
          <a:p>
            <a:pPr>
              <a:lnSpc>
                <a:spcPts val="5267"/>
              </a:lnSpc>
            </a:pPr>
            <a:r>
              <a:rPr lang="en-US" sz="4923" dirty="0">
                <a:solidFill>
                  <a:srgbClr val="F2EFEB"/>
                </a:solidFill>
                <a:latin typeface="Montserrat Classic Bold"/>
              </a:rPr>
              <a:t>Caregiver predictability in adolescence predicts higher scores on MBEA 4 while caregiver opportunity in adolescence predicts lower scores on MBEA 4</a:t>
            </a:r>
          </a:p>
          <a:p>
            <a:pPr>
              <a:lnSpc>
                <a:spcPts val="5267"/>
              </a:lnSpc>
            </a:pPr>
            <a:endParaRPr lang="en-US" sz="4923" dirty="0">
              <a:solidFill>
                <a:srgbClr val="F2EFEB"/>
              </a:solidFill>
              <a:latin typeface="Montserrat Classic Bold"/>
            </a:endParaRPr>
          </a:p>
        </p:txBody>
      </p:sp>
      <p:sp>
        <p:nvSpPr>
          <p:cNvPr id="5" name="AutoShape 5"/>
          <p:cNvSpPr/>
          <p:nvPr/>
        </p:nvSpPr>
        <p:spPr>
          <a:xfrm>
            <a:off x="1028700" y="9258300"/>
            <a:ext cx="16230600" cy="90768"/>
          </a:xfrm>
          <a:prstGeom prst="rect">
            <a:avLst/>
          </a:prstGeom>
          <a:solidFill>
            <a:srgbClr val="F2EFEB"/>
          </a:solidFill>
        </p:spPr>
      </p:sp>
      <p:pic>
        <p:nvPicPr>
          <p:cNvPr id="8" name="Picture 7">
            <a:extLst>
              <a:ext uri="{FF2B5EF4-FFF2-40B4-BE49-F238E27FC236}">
                <a16:creationId xmlns:a16="http://schemas.microsoft.com/office/drawing/2014/main" id="{285B1225-33B8-7349-E7CE-63C3DBB6A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2476500"/>
            <a:ext cx="10515600" cy="6471138"/>
          </a:xfrm>
          <a:prstGeom prst="rect">
            <a:avLst/>
          </a:prstGeom>
        </p:spPr>
      </p:pic>
    </p:spTree>
    <p:extLst>
      <p:ext uri="{BB962C8B-B14F-4D97-AF65-F5344CB8AC3E}">
        <p14:creationId xmlns:p14="http://schemas.microsoft.com/office/powerpoint/2010/main" val="643679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3" name="TextBox 3"/>
          <p:cNvSpPr txBox="1"/>
          <p:nvPr/>
        </p:nvSpPr>
        <p:spPr>
          <a:xfrm>
            <a:off x="193599" y="280674"/>
            <a:ext cx="18344694" cy="1357632"/>
          </a:xfrm>
          <a:prstGeom prst="rect">
            <a:avLst/>
          </a:prstGeom>
        </p:spPr>
        <p:txBody>
          <a:bodyPr lIns="0" tIns="0" rIns="0" bIns="0" rtlCol="0" anchor="t">
            <a:spAutoFit/>
          </a:bodyPr>
          <a:lstStyle/>
          <a:p>
            <a:pPr>
              <a:lnSpc>
                <a:spcPts val="5267"/>
              </a:lnSpc>
            </a:pPr>
            <a:r>
              <a:rPr lang="en-US" sz="4923" dirty="0">
                <a:solidFill>
                  <a:srgbClr val="F2EFEB"/>
                </a:solidFill>
                <a:latin typeface="Montserrat Classic Bold"/>
              </a:rPr>
              <a:t>Childhood predictability predicts better MBEA 4 scores over and above childhood auditory commotion</a:t>
            </a:r>
          </a:p>
        </p:txBody>
      </p:sp>
      <p:sp>
        <p:nvSpPr>
          <p:cNvPr id="4" name="AutoShape 4"/>
          <p:cNvSpPr/>
          <p:nvPr/>
        </p:nvSpPr>
        <p:spPr>
          <a:xfrm>
            <a:off x="1028700" y="9258300"/>
            <a:ext cx="16230600" cy="90768"/>
          </a:xfrm>
          <a:prstGeom prst="rect">
            <a:avLst/>
          </a:prstGeom>
          <a:solidFill>
            <a:srgbClr val="F2EFEB"/>
          </a:solidFill>
        </p:spPr>
      </p:sp>
      <p:pic>
        <p:nvPicPr>
          <p:cNvPr id="6" name="Picture 5">
            <a:extLst>
              <a:ext uri="{FF2B5EF4-FFF2-40B4-BE49-F238E27FC236}">
                <a16:creationId xmlns:a16="http://schemas.microsoft.com/office/drawing/2014/main" id="{69792A9E-628D-F0AC-CE72-90A2CE390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2134112"/>
            <a:ext cx="10744200" cy="66118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TextBox 4"/>
          <p:cNvSpPr txBox="1"/>
          <p:nvPr/>
        </p:nvSpPr>
        <p:spPr>
          <a:xfrm>
            <a:off x="670358" y="547054"/>
            <a:ext cx="14424356" cy="1087117"/>
          </a:xfrm>
          <a:prstGeom prst="rect">
            <a:avLst/>
          </a:prstGeom>
        </p:spPr>
        <p:txBody>
          <a:bodyPr lIns="0" tIns="0" rIns="0" bIns="0" rtlCol="0" anchor="t">
            <a:spAutoFit/>
          </a:bodyPr>
          <a:lstStyle/>
          <a:p>
            <a:pPr>
              <a:lnSpc>
                <a:spcPts val="8239"/>
              </a:lnSpc>
            </a:pPr>
            <a:r>
              <a:rPr lang="en-US" sz="7999">
                <a:solidFill>
                  <a:srgbClr val="F2EFEB"/>
                </a:solidFill>
                <a:latin typeface="Montserrat Classic Bold"/>
              </a:rPr>
              <a:t>Discussion</a:t>
            </a:r>
          </a:p>
        </p:txBody>
      </p:sp>
      <p:sp>
        <p:nvSpPr>
          <p:cNvPr id="5" name="TextBox 5"/>
          <p:cNvSpPr txBox="1"/>
          <p:nvPr/>
        </p:nvSpPr>
        <p:spPr>
          <a:xfrm>
            <a:off x="670358" y="1913359"/>
            <a:ext cx="16588942" cy="2739276"/>
          </a:xfrm>
          <a:prstGeom prst="rect">
            <a:avLst/>
          </a:prstGeom>
        </p:spPr>
        <p:txBody>
          <a:bodyPr lIns="0" tIns="0" rIns="0" bIns="0" rtlCol="0" anchor="t">
            <a:spAutoFit/>
          </a:bodyPr>
          <a:lstStyle/>
          <a:p>
            <a:pPr marL="1123565" lvl="1" indent="-561783">
              <a:lnSpc>
                <a:spcPts val="7285"/>
              </a:lnSpc>
              <a:buFont typeface="Arial"/>
              <a:buChar char="•"/>
            </a:pPr>
            <a:r>
              <a:rPr lang="en-US" sz="5204" dirty="0">
                <a:solidFill>
                  <a:srgbClr val="F2EFEB"/>
                </a:solidFill>
                <a:latin typeface="Montserrat Light"/>
              </a:rPr>
              <a:t>Provide evidence that auditory commotion in the home throughout childhood is associated with lower MBEA scores</a:t>
            </a:r>
          </a:p>
        </p:txBody>
      </p:sp>
      <p:sp>
        <p:nvSpPr>
          <p:cNvPr id="6" name="TextBox 5">
            <a:extLst>
              <a:ext uri="{FF2B5EF4-FFF2-40B4-BE49-F238E27FC236}">
                <a16:creationId xmlns:a16="http://schemas.microsoft.com/office/drawing/2014/main" id="{49B16116-B09B-CDE8-3920-D955FB7251AD}"/>
              </a:ext>
            </a:extLst>
          </p:cNvPr>
          <p:cNvSpPr txBox="1"/>
          <p:nvPr/>
        </p:nvSpPr>
        <p:spPr>
          <a:xfrm>
            <a:off x="687943" y="4802532"/>
            <a:ext cx="16588942" cy="1803122"/>
          </a:xfrm>
          <a:prstGeom prst="rect">
            <a:avLst/>
          </a:prstGeom>
        </p:spPr>
        <p:txBody>
          <a:bodyPr lIns="0" tIns="0" rIns="0" bIns="0" rtlCol="0" anchor="t">
            <a:spAutoFit/>
          </a:bodyPr>
          <a:lstStyle/>
          <a:p>
            <a:pPr marL="1123565" lvl="1" indent="-561783">
              <a:lnSpc>
                <a:spcPts val="7285"/>
              </a:lnSpc>
              <a:buFont typeface="Arial"/>
              <a:buChar char="•"/>
            </a:pPr>
            <a:r>
              <a:rPr lang="en-US" sz="5204" dirty="0">
                <a:solidFill>
                  <a:srgbClr val="F2EFEB"/>
                </a:solidFill>
                <a:latin typeface="Montserrat Light"/>
              </a:rPr>
              <a:t>More predictable home environment is related to long-term musicality </a:t>
            </a:r>
          </a:p>
        </p:txBody>
      </p:sp>
      <p:sp>
        <p:nvSpPr>
          <p:cNvPr id="7" name="TextBox 6">
            <a:extLst>
              <a:ext uri="{FF2B5EF4-FFF2-40B4-BE49-F238E27FC236}">
                <a16:creationId xmlns:a16="http://schemas.microsoft.com/office/drawing/2014/main" id="{8C7F47B4-1864-A04A-831D-046AD5AD8F6B}"/>
              </a:ext>
            </a:extLst>
          </p:cNvPr>
          <p:cNvSpPr txBox="1"/>
          <p:nvPr/>
        </p:nvSpPr>
        <p:spPr>
          <a:xfrm>
            <a:off x="687943" y="6755551"/>
            <a:ext cx="16588942" cy="2739276"/>
          </a:xfrm>
          <a:prstGeom prst="rect">
            <a:avLst/>
          </a:prstGeom>
        </p:spPr>
        <p:txBody>
          <a:bodyPr lIns="0" tIns="0" rIns="0" bIns="0" rtlCol="0" anchor="t">
            <a:spAutoFit/>
          </a:bodyPr>
          <a:lstStyle/>
          <a:p>
            <a:pPr marL="1123565" lvl="1" indent="-561783">
              <a:lnSpc>
                <a:spcPts val="7285"/>
              </a:lnSpc>
              <a:buFont typeface="Arial"/>
              <a:buChar char="•"/>
            </a:pPr>
            <a:r>
              <a:rPr lang="en-US" sz="5204" dirty="0">
                <a:solidFill>
                  <a:srgbClr val="F2EFEB"/>
                </a:solidFill>
                <a:latin typeface="Montserrat Light"/>
              </a:rPr>
              <a:t>The early environment influences adult musicality - further research will address specific mechanisms of musicality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sp>
        <p:nvSpPr>
          <p:cNvPr id="4" name="TextBox 4"/>
          <p:cNvSpPr txBox="1"/>
          <p:nvPr/>
        </p:nvSpPr>
        <p:spPr>
          <a:xfrm>
            <a:off x="591815" y="268257"/>
            <a:ext cx="14424356" cy="1087117"/>
          </a:xfrm>
          <a:prstGeom prst="rect">
            <a:avLst/>
          </a:prstGeom>
        </p:spPr>
        <p:txBody>
          <a:bodyPr lIns="0" tIns="0" rIns="0" bIns="0" rtlCol="0" anchor="t">
            <a:spAutoFit/>
          </a:bodyPr>
          <a:lstStyle/>
          <a:p>
            <a:pPr>
              <a:lnSpc>
                <a:spcPts val="8239"/>
              </a:lnSpc>
            </a:pPr>
            <a:r>
              <a:rPr lang="en-US" sz="7999" dirty="0">
                <a:solidFill>
                  <a:srgbClr val="F2EFEB"/>
                </a:solidFill>
                <a:latin typeface="Montserrat Classic Bold"/>
              </a:rPr>
              <a:t>Thank you for listening!</a:t>
            </a:r>
          </a:p>
        </p:txBody>
      </p:sp>
      <p:sp>
        <p:nvSpPr>
          <p:cNvPr id="5" name="TextBox 5"/>
          <p:cNvSpPr txBox="1"/>
          <p:nvPr/>
        </p:nvSpPr>
        <p:spPr>
          <a:xfrm>
            <a:off x="-196816" y="1667857"/>
            <a:ext cx="6949642" cy="4062651"/>
          </a:xfrm>
          <a:prstGeom prst="rect">
            <a:avLst/>
          </a:prstGeom>
        </p:spPr>
        <p:txBody>
          <a:bodyPr wrap="square" lIns="0" tIns="0" rIns="0" bIns="0" rtlCol="0" anchor="t">
            <a:spAutoFit/>
          </a:bodyPr>
          <a:lstStyle/>
          <a:p>
            <a:pPr marL="561782" lvl="1" algn="ctr"/>
            <a:r>
              <a:rPr lang="en-US" sz="3600" b="1" dirty="0">
                <a:solidFill>
                  <a:srgbClr val="F2EFEB"/>
                </a:solidFill>
                <a:latin typeface="Montserrat Light"/>
              </a:rPr>
              <a:t>Thank you to collaborators on this project:</a:t>
            </a:r>
          </a:p>
          <a:p>
            <a:pPr marL="561782" lvl="1" algn="ctr"/>
            <a:r>
              <a:rPr lang="en-US" sz="3200" dirty="0">
                <a:solidFill>
                  <a:srgbClr val="F2EFEB"/>
                </a:solidFill>
                <a:latin typeface="Montserrat Light"/>
              </a:rPr>
              <a:t>Nick Kathios</a:t>
            </a:r>
          </a:p>
          <a:p>
            <a:pPr marL="561782" lvl="1" algn="ctr"/>
            <a:r>
              <a:rPr lang="en-US" sz="3200" dirty="0">
                <a:solidFill>
                  <a:srgbClr val="F2EFEB"/>
                </a:solidFill>
                <a:latin typeface="Montserrat Light"/>
              </a:rPr>
              <a:t>Dr. Psyche Loui</a:t>
            </a:r>
          </a:p>
          <a:p>
            <a:pPr marL="561782" lvl="1" algn="ctr"/>
            <a:r>
              <a:rPr lang="en-US" sz="3200" dirty="0">
                <a:solidFill>
                  <a:srgbClr val="F2EFEB"/>
                </a:solidFill>
                <a:latin typeface="Montserrat Light"/>
              </a:rPr>
              <a:t>Dr. Laurel Gabard-Durnam</a:t>
            </a:r>
          </a:p>
          <a:p>
            <a:pPr marL="561782" lvl="1" algn="ctr"/>
            <a:r>
              <a:rPr lang="en-US" sz="3200" dirty="0">
                <a:solidFill>
                  <a:srgbClr val="F2EFEB"/>
                </a:solidFill>
                <a:latin typeface="Montserrat Light"/>
              </a:rPr>
              <a:t>MIND Lab</a:t>
            </a:r>
          </a:p>
          <a:p>
            <a:pPr marL="561782" lvl="1" algn="ctr"/>
            <a:r>
              <a:rPr lang="en-US" sz="3200" dirty="0">
                <a:solidFill>
                  <a:srgbClr val="F2EFEB"/>
                </a:solidFill>
                <a:latin typeface="Montserrat Light"/>
              </a:rPr>
              <a:t>PINE Lab</a:t>
            </a:r>
          </a:p>
          <a:p>
            <a:pPr marL="561782" lvl="1" algn="ctr"/>
            <a:endParaRPr lang="en-US" sz="3200" dirty="0">
              <a:solidFill>
                <a:srgbClr val="F2EFEB"/>
              </a:solidFill>
              <a:latin typeface="Montserrat Light"/>
            </a:endParaRPr>
          </a:p>
        </p:txBody>
      </p:sp>
      <p:pic>
        <p:nvPicPr>
          <p:cNvPr id="10" name="Picture 8" descr="NSF Logo | NSF - National Science Foundation">
            <a:extLst>
              <a:ext uri="{FF2B5EF4-FFF2-40B4-BE49-F238E27FC236}">
                <a16:creationId xmlns:a16="http://schemas.microsoft.com/office/drawing/2014/main" id="{F9E24386-4110-5F31-4332-0881B9E63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9416" y="3048714"/>
            <a:ext cx="1645150" cy="165249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860E3D3-0BD5-E21B-A63F-A5370A16C25B}"/>
              </a:ext>
            </a:extLst>
          </p:cNvPr>
          <p:cNvSpPr/>
          <p:nvPr/>
        </p:nvSpPr>
        <p:spPr>
          <a:xfrm>
            <a:off x="11132095" y="1638300"/>
            <a:ext cx="6817704" cy="1200329"/>
          </a:xfrm>
          <a:prstGeom prst="rect">
            <a:avLst/>
          </a:prstGeom>
        </p:spPr>
        <p:txBody>
          <a:bodyPr wrap="square">
            <a:spAutoFit/>
          </a:bodyPr>
          <a:lstStyle/>
          <a:p>
            <a:pPr algn="ctr"/>
            <a:r>
              <a:rPr lang="en-US" sz="3600" b="1" dirty="0">
                <a:solidFill>
                  <a:srgbClr val="F2EFEB"/>
                </a:solidFill>
                <a:latin typeface="Montserrat Light"/>
              </a:rPr>
              <a:t>Thank you to our research funders:</a:t>
            </a:r>
            <a:r>
              <a:rPr lang="en-US" sz="3600" b="1" dirty="0"/>
              <a:t>:</a:t>
            </a:r>
          </a:p>
        </p:txBody>
      </p:sp>
      <p:sp>
        <p:nvSpPr>
          <p:cNvPr id="16" name="Rectangle 15">
            <a:extLst>
              <a:ext uri="{FF2B5EF4-FFF2-40B4-BE49-F238E27FC236}">
                <a16:creationId xmlns:a16="http://schemas.microsoft.com/office/drawing/2014/main" id="{C8BFE156-5024-6086-A266-5F08CF64B291}"/>
              </a:ext>
            </a:extLst>
          </p:cNvPr>
          <p:cNvSpPr/>
          <p:nvPr/>
        </p:nvSpPr>
        <p:spPr>
          <a:xfrm>
            <a:off x="14482331" y="3537781"/>
            <a:ext cx="4356653" cy="707886"/>
          </a:xfrm>
          <a:prstGeom prst="rect">
            <a:avLst/>
          </a:prstGeom>
        </p:spPr>
        <p:txBody>
          <a:bodyPr wrap="square">
            <a:spAutoFit/>
          </a:bodyPr>
          <a:lstStyle/>
          <a:p>
            <a:r>
              <a:rPr lang="en-US" sz="2000" dirty="0">
                <a:solidFill>
                  <a:srgbClr val="F2EFEB"/>
                </a:solidFill>
                <a:latin typeface="Montserrat Light"/>
              </a:rPr>
              <a:t>NSF GRFP to Kelsie L. Lopez</a:t>
            </a:r>
          </a:p>
          <a:p>
            <a:r>
              <a:rPr lang="en-US" sz="2000" dirty="0">
                <a:solidFill>
                  <a:srgbClr val="F2EFEB"/>
                </a:solidFill>
                <a:latin typeface="Montserrat Light"/>
              </a:rPr>
              <a:t>NSF GRFP to Nick Kathios</a:t>
            </a:r>
            <a:endParaRPr lang="en-US" sz="2000" dirty="0"/>
          </a:p>
        </p:txBody>
      </p:sp>
      <p:sp>
        <p:nvSpPr>
          <p:cNvPr id="17" name="Rectangle 16">
            <a:extLst>
              <a:ext uri="{FF2B5EF4-FFF2-40B4-BE49-F238E27FC236}">
                <a16:creationId xmlns:a16="http://schemas.microsoft.com/office/drawing/2014/main" id="{C2D1B35C-B4B7-DF82-847A-217B523EDBD3}"/>
              </a:ext>
            </a:extLst>
          </p:cNvPr>
          <p:cNvSpPr/>
          <p:nvPr/>
        </p:nvSpPr>
        <p:spPr>
          <a:xfrm>
            <a:off x="14511639" y="5671181"/>
            <a:ext cx="3747053" cy="707886"/>
          </a:xfrm>
          <a:prstGeom prst="rect">
            <a:avLst/>
          </a:prstGeom>
        </p:spPr>
        <p:txBody>
          <a:bodyPr wrap="square">
            <a:spAutoFit/>
          </a:bodyPr>
          <a:lstStyle/>
          <a:p>
            <a:r>
              <a:rPr lang="en-US" sz="2000" dirty="0">
                <a:solidFill>
                  <a:srgbClr val="F2EFEB"/>
                </a:solidFill>
                <a:latin typeface="Montserrat Light"/>
              </a:rPr>
              <a:t>Center for Cognitive and Brain Health Seed Grant</a:t>
            </a:r>
            <a:endParaRPr lang="en-US" sz="2000" dirty="0"/>
          </a:p>
        </p:txBody>
      </p:sp>
      <p:sp>
        <p:nvSpPr>
          <p:cNvPr id="18" name="Rectangle 17">
            <a:extLst>
              <a:ext uri="{FF2B5EF4-FFF2-40B4-BE49-F238E27FC236}">
                <a16:creationId xmlns:a16="http://schemas.microsoft.com/office/drawing/2014/main" id="{ACEFD8BF-44B1-CE7D-94D6-C55B5C85D39E}"/>
              </a:ext>
            </a:extLst>
          </p:cNvPr>
          <p:cNvSpPr/>
          <p:nvPr/>
        </p:nvSpPr>
        <p:spPr>
          <a:xfrm>
            <a:off x="5723616" y="6342072"/>
            <a:ext cx="6817704" cy="646331"/>
          </a:xfrm>
          <a:prstGeom prst="rect">
            <a:avLst/>
          </a:prstGeom>
        </p:spPr>
        <p:txBody>
          <a:bodyPr wrap="square">
            <a:spAutoFit/>
          </a:bodyPr>
          <a:lstStyle/>
          <a:p>
            <a:pPr algn="ctr"/>
            <a:r>
              <a:rPr lang="en-US" sz="3600" dirty="0">
                <a:solidFill>
                  <a:srgbClr val="F2EFEB"/>
                </a:solidFill>
                <a:latin typeface="Montserrat Light"/>
              </a:rPr>
              <a:t>POS DEV Scale</a:t>
            </a:r>
            <a:endParaRPr lang="en-US" sz="3600" dirty="0"/>
          </a:p>
        </p:txBody>
      </p:sp>
      <p:sp>
        <p:nvSpPr>
          <p:cNvPr id="19" name="Rectangle 18">
            <a:extLst>
              <a:ext uri="{FF2B5EF4-FFF2-40B4-BE49-F238E27FC236}">
                <a16:creationId xmlns:a16="http://schemas.microsoft.com/office/drawing/2014/main" id="{13F9F472-FD49-62B5-7E85-CD948EBC5155}"/>
              </a:ext>
            </a:extLst>
          </p:cNvPr>
          <p:cNvSpPr/>
          <p:nvPr/>
        </p:nvSpPr>
        <p:spPr>
          <a:xfrm>
            <a:off x="14540947" y="7505955"/>
            <a:ext cx="4356653" cy="400110"/>
          </a:xfrm>
          <a:prstGeom prst="rect">
            <a:avLst/>
          </a:prstGeom>
        </p:spPr>
        <p:txBody>
          <a:bodyPr wrap="square">
            <a:spAutoFit/>
          </a:bodyPr>
          <a:lstStyle/>
          <a:p>
            <a:r>
              <a:rPr lang="en-US" sz="2000" dirty="0">
                <a:solidFill>
                  <a:srgbClr val="F2EFEB"/>
                </a:solidFill>
                <a:latin typeface="Montserrat Light"/>
              </a:rPr>
              <a:t>ICMPC Travel Award</a:t>
            </a:r>
            <a:endParaRPr lang="en-US" sz="2000" dirty="0"/>
          </a:p>
        </p:txBody>
      </p:sp>
      <p:pic>
        <p:nvPicPr>
          <p:cNvPr id="21" name="Picture 20">
            <a:extLst>
              <a:ext uri="{FF2B5EF4-FFF2-40B4-BE49-F238E27FC236}">
                <a16:creationId xmlns:a16="http://schemas.microsoft.com/office/drawing/2014/main" id="{78048333-19A4-0F90-FD9A-87015B8B2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7698" y="2265926"/>
            <a:ext cx="3849540" cy="3883308"/>
          </a:xfrm>
          <a:prstGeom prst="rect">
            <a:avLst/>
          </a:prstGeom>
        </p:spPr>
      </p:pic>
      <p:pic>
        <p:nvPicPr>
          <p:cNvPr id="1026" name="Picture 2" descr="Virginia Davis, MBA on LinkedIn: Grant &amp; Financial Manager, Center for  Cognitive &amp; Brain Health">
            <a:extLst>
              <a:ext uri="{FF2B5EF4-FFF2-40B4-BE49-F238E27FC236}">
                <a16:creationId xmlns:a16="http://schemas.microsoft.com/office/drawing/2014/main" id="{EBA5BB92-1852-0D8F-3210-59C2076E79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09416" y="5139501"/>
            <a:ext cx="1645150" cy="16451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bmissions – ICMPC17">
            <a:extLst>
              <a:ext uri="{FF2B5EF4-FFF2-40B4-BE49-F238E27FC236}">
                <a16:creationId xmlns:a16="http://schemas.microsoft.com/office/drawing/2014/main" id="{31F5F764-E0A5-88EE-9DD7-AC3AA961E1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09416" y="7222943"/>
            <a:ext cx="2192384" cy="11971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ick Kathios (@nickkathios) / X">
            <a:extLst>
              <a:ext uri="{FF2B5EF4-FFF2-40B4-BE49-F238E27FC236}">
                <a16:creationId xmlns:a16="http://schemas.microsoft.com/office/drawing/2014/main" id="{4A36D3E1-EA58-BDDD-F694-23F83875D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815" y="5233049"/>
            <a:ext cx="1834773" cy="18347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syche Loui - Northeastern CAMD">
            <a:extLst>
              <a:ext uri="{FF2B5EF4-FFF2-40B4-BE49-F238E27FC236}">
                <a16:creationId xmlns:a16="http://schemas.microsoft.com/office/drawing/2014/main" id="{AE0B9CE0-1FD8-3F5E-4102-F2CE869933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6907" y="5238761"/>
            <a:ext cx="1829061" cy="18290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aurel Gabard-Durnam - Northeastern University College of Science">
            <a:extLst>
              <a:ext uri="{FF2B5EF4-FFF2-40B4-BE49-F238E27FC236}">
                <a16:creationId xmlns:a16="http://schemas.microsoft.com/office/drawing/2014/main" id="{002CF6C8-B8C8-937A-D6EF-A398C0E83B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4241" y="5215186"/>
            <a:ext cx="1834772" cy="18347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271F8A7B-349C-384E-6165-07FFE2A5DDF6}"/>
              </a:ext>
            </a:extLst>
          </p:cNvPr>
          <p:cNvPicPr>
            <a:picLocks noChangeAspect="1"/>
          </p:cNvPicPr>
          <p:nvPr/>
        </p:nvPicPr>
        <p:blipFill rotWithShape="1">
          <a:blip r:embed="rId10">
            <a:extLst>
              <a:ext uri="{28A0092B-C50C-407E-A947-70E740481C1C}">
                <a14:useLocalDpi xmlns:a14="http://schemas.microsoft.com/office/drawing/2010/main" val="0"/>
              </a:ext>
            </a:extLst>
          </a:blip>
          <a:srcRect l="11010" t="6299" r="17183" b="18612"/>
          <a:stretch/>
        </p:blipFill>
        <p:spPr>
          <a:xfrm>
            <a:off x="4126727" y="7220193"/>
            <a:ext cx="3826691" cy="3001219"/>
          </a:xfrm>
          <a:prstGeom prst="rect">
            <a:avLst/>
          </a:prstGeom>
        </p:spPr>
      </p:pic>
      <p:pic>
        <p:nvPicPr>
          <p:cNvPr id="25" name="Picture 24">
            <a:extLst>
              <a:ext uri="{FF2B5EF4-FFF2-40B4-BE49-F238E27FC236}">
                <a16:creationId xmlns:a16="http://schemas.microsoft.com/office/drawing/2014/main" id="{99DB1DC5-65A5-9EDB-D13F-C92266CC9C34}"/>
              </a:ext>
            </a:extLst>
          </p:cNvPr>
          <p:cNvPicPr>
            <a:picLocks noChangeAspect="1"/>
          </p:cNvPicPr>
          <p:nvPr/>
        </p:nvPicPr>
        <p:blipFill rotWithShape="1">
          <a:blip r:embed="rId11">
            <a:extLst>
              <a:ext uri="{28A0092B-C50C-407E-A947-70E740481C1C}">
                <a14:useLocalDpi xmlns:a14="http://schemas.microsoft.com/office/drawing/2010/main" val="0"/>
              </a:ext>
            </a:extLst>
          </a:blip>
          <a:srcRect t="40291"/>
          <a:stretch/>
        </p:blipFill>
        <p:spPr>
          <a:xfrm>
            <a:off x="227419" y="7219077"/>
            <a:ext cx="3658781" cy="2912820"/>
          </a:xfrm>
          <a:prstGeom prst="rect">
            <a:avLst/>
          </a:prstGeom>
        </p:spPr>
      </p:pic>
    </p:spTree>
    <p:extLst>
      <p:ext uri="{BB962C8B-B14F-4D97-AF65-F5344CB8AC3E}">
        <p14:creationId xmlns:p14="http://schemas.microsoft.com/office/powerpoint/2010/main" val="2050555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4014220" y="5898548"/>
            <a:ext cx="9392952" cy="1878779"/>
            <a:chOff x="0" y="0"/>
            <a:chExt cx="2627102" cy="525473"/>
          </a:xfrm>
        </p:grpSpPr>
        <p:sp>
          <p:nvSpPr>
            <p:cNvPr id="5" name="Freeform 5"/>
            <p:cNvSpPr/>
            <p:nvPr/>
          </p:nvSpPr>
          <p:spPr>
            <a:xfrm>
              <a:off x="0" y="0"/>
              <a:ext cx="2627102" cy="525473"/>
            </a:xfrm>
            <a:custGeom>
              <a:avLst/>
              <a:gdLst/>
              <a:ahLst/>
              <a:cxnLst/>
              <a:rect l="l" t="t" r="r" b="b"/>
              <a:pathLst>
                <a:path w="2627102" h="525473">
                  <a:moveTo>
                    <a:pt x="2627102" y="262736"/>
                  </a:moveTo>
                  <a:lnTo>
                    <a:pt x="2220702" y="0"/>
                  </a:lnTo>
                  <a:lnTo>
                    <a:pt x="2220702" y="203200"/>
                  </a:lnTo>
                  <a:lnTo>
                    <a:pt x="0" y="203200"/>
                  </a:lnTo>
                  <a:lnTo>
                    <a:pt x="0" y="322273"/>
                  </a:lnTo>
                  <a:lnTo>
                    <a:pt x="2220702" y="322273"/>
                  </a:lnTo>
                  <a:lnTo>
                    <a:pt x="2220702" y="525473"/>
                  </a:lnTo>
                  <a:lnTo>
                    <a:pt x="2627102" y="262736"/>
                  </a:lnTo>
                  <a:close/>
                </a:path>
              </a:pathLst>
            </a:custGeom>
            <a:solidFill>
              <a:srgbClr val="F2EFEB"/>
            </a:solidFill>
          </p:spPr>
        </p:sp>
        <p:sp>
          <p:nvSpPr>
            <p:cNvPr id="6" name="TextBox 6"/>
            <p:cNvSpPr txBox="1"/>
            <p:nvPr/>
          </p:nvSpPr>
          <p:spPr>
            <a:xfrm>
              <a:off x="0" y="117475"/>
              <a:ext cx="711200" cy="492125"/>
            </a:xfrm>
            <a:prstGeom prst="rect">
              <a:avLst/>
            </a:prstGeom>
          </p:spPr>
          <p:txBody>
            <a:bodyPr lIns="50800" tIns="50800" rIns="50800" bIns="50800" rtlCol="0" anchor="ctr"/>
            <a:lstStyle/>
            <a:p>
              <a:pPr algn="ctr">
                <a:lnSpc>
                  <a:spcPts val="2879"/>
                </a:lnSpc>
              </a:pPr>
              <a:endParaRPr/>
            </a:p>
          </p:txBody>
        </p:sp>
      </p:grpSp>
      <p:sp>
        <p:nvSpPr>
          <p:cNvPr id="7" name="Freeform 7"/>
          <p:cNvSpPr/>
          <p:nvPr/>
        </p:nvSpPr>
        <p:spPr>
          <a:xfrm>
            <a:off x="1533905" y="6021973"/>
            <a:ext cx="1550838" cy="2996789"/>
          </a:xfrm>
          <a:custGeom>
            <a:avLst/>
            <a:gdLst/>
            <a:ahLst/>
            <a:cxnLst/>
            <a:rect l="l" t="t" r="r" b="b"/>
            <a:pathLst>
              <a:path w="1550838" h="2996789">
                <a:moveTo>
                  <a:pt x="0" y="0"/>
                </a:moveTo>
                <a:lnTo>
                  <a:pt x="1550838" y="0"/>
                </a:lnTo>
                <a:lnTo>
                  <a:pt x="1550838" y="2996789"/>
                </a:lnTo>
                <a:lnTo>
                  <a:pt x="0" y="29967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14861122" y="5462968"/>
            <a:ext cx="2005965" cy="4114800"/>
          </a:xfrm>
          <a:custGeom>
            <a:avLst/>
            <a:gdLst/>
            <a:ahLst/>
            <a:cxnLst/>
            <a:rect l="l" t="t" r="r" b="b"/>
            <a:pathLst>
              <a:path w="2005965" h="4114800">
                <a:moveTo>
                  <a:pt x="0" y="0"/>
                </a:moveTo>
                <a:lnTo>
                  <a:pt x="2005965" y="0"/>
                </a:lnTo>
                <a:lnTo>
                  <a:pt x="200596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4861122" y="3967259"/>
            <a:ext cx="1332851" cy="1176241"/>
          </a:xfrm>
          <a:custGeom>
            <a:avLst/>
            <a:gdLst/>
            <a:ahLst/>
            <a:cxnLst/>
            <a:rect l="l" t="t" r="r" b="b"/>
            <a:pathLst>
              <a:path w="1332851" h="1176241">
                <a:moveTo>
                  <a:pt x="0" y="0"/>
                </a:moveTo>
                <a:lnTo>
                  <a:pt x="1332851" y="0"/>
                </a:lnTo>
                <a:lnTo>
                  <a:pt x="1332851" y="1176241"/>
                </a:lnTo>
                <a:lnTo>
                  <a:pt x="0" y="1176241"/>
                </a:lnTo>
                <a:lnTo>
                  <a:pt x="0" y="0"/>
                </a:lnTo>
                <a:close/>
              </a:path>
            </a:pathLst>
          </a:custGeom>
          <a:blipFill>
            <a:blip r:embed="rId7"/>
            <a:stretch>
              <a:fillRect/>
            </a:stretch>
          </a:blipFill>
        </p:spPr>
      </p:sp>
      <p:sp>
        <p:nvSpPr>
          <p:cNvPr id="10" name="Freeform 10"/>
          <p:cNvSpPr/>
          <p:nvPr/>
        </p:nvSpPr>
        <p:spPr>
          <a:xfrm>
            <a:off x="7494899" y="5478095"/>
            <a:ext cx="1410104" cy="2215878"/>
          </a:xfrm>
          <a:custGeom>
            <a:avLst/>
            <a:gdLst/>
            <a:ahLst/>
            <a:cxnLst/>
            <a:rect l="l" t="t" r="r" b="b"/>
            <a:pathLst>
              <a:path w="1410104" h="2215878">
                <a:moveTo>
                  <a:pt x="0" y="0"/>
                </a:moveTo>
                <a:lnTo>
                  <a:pt x="1410105" y="0"/>
                </a:lnTo>
                <a:lnTo>
                  <a:pt x="1410105" y="2215878"/>
                </a:lnTo>
                <a:lnTo>
                  <a:pt x="0" y="221587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2578668" y="4362700"/>
            <a:ext cx="1012150" cy="1084541"/>
          </a:xfrm>
          <a:custGeom>
            <a:avLst/>
            <a:gdLst/>
            <a:ahLst/>
            <a:cxnLst/>
            <a:rect l="l" t="t" r="r" b="b"/>
            <a:pathLst>
              <a:path w="1012150" h="1084541">
                <a:moveTo>
                  <a:pt x="0" y="0"/>
                </a:moveTo>
                <a:lnTo>
                  <a:pt x="1012151" y="0"/>
                </a:lnTo>
                <a:lnTo>
                  <a:pt x="1012151" y="1084541"/>
                </a:lnTo>
                <a:lnTo>
                  <a:pt x="0" y="1084541"/>
                </a:lnTo>
                <a:lnTo>
                  <a:pt x="0" y="0"/>
                </a:lnTo>
                <a:close/>
              </a:path>
            </a:pathLst>
          </a:custGeom>
          <a:blipFill>
            <a:blip r:embed="rId10"/>
            <a:stretch>
              <a:fillRect/>
            </a:stretch>
          </a:blipFill>
        </p:spPr>
      </p:sp>
      <p:sp>
        <p:nvSpPr>
          <p:cNvPr id="12" name="Freeform 12"/>
          <p:cNvSpPr/>
          <p:nvPr/>
        </p:nvSpPr>
        <p:spPr>
          <a:xfrm>
            <a:off x="1144773" y="4189325"/>
            <a:ext cx="778265" cy="1431292"/>
          </a:xfrm>
          <a:custGeom>
            <a:avLst/>
            <a:gdLst/>
            <a:ahLst/>
            <a:cxnLst/>
            <a:rect l="l" t="t" r="r" b="b"/>
            <a:pathLst>
              <a:path w="778265" h="1431292">
                <a:moveTo>
                  <a:pt x="0" y="0"/>
                </a:moveTo>
                <a:lnTo>
                  <a:pt x="778264" y="0"/>
                </a:lnTo>
                <a:lnTo>
                  <a:pt x="778264" y="1431291"/>
                </a:lnTo>
                <a:lnTo>
                  <a:pt x="0" y="14312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3" name="TextBox 13"/>
          <p:cNvSpPr txBox="1"/>
          <p:nvPr/>
        </p:nvSpPr>
        <p:spPr>
          <a:xfrm>
            <a:off x="649572" y="558485"/>
            <a:ext cx="13634157" cy="3229483"/>
          </a:xfrm>
          <a:prstGeom prst="rect">
            <a:avLst/>
          </a:prstGeom>
        </p:spPr>
        <p:txBody>
          <a:bodyPr lIns="0" tIns="0" rIns="0" bIns="0" rtlCol="0" anchor="t">
            <a:spAutoFit/>
          </a:bodyPr>
          <a:lstStyle/>
          <a:p>
            <a:pPr>
              <a:lnSpc>
                <a:spcPts val="8576"/>
              </a:lnSpc>
            </a:pPr>
            <a:r>
              <a:rPr lang="en-US" sz="6400" spc="128" dirty="0">
                <a:solidFill>
                  <a:srgbClr val="F2EFEB"/>
                </a:solidFill>
                <a:latin typeface="Montserrat Classic Bold"/>
              </a:rPr>
              <a:t>Early musical training confers both near and far transfer effects later in life</a:t>
            </a:r>
          </a:p>
        </p:txBody>
      </p:sp>
      <p:sp>
        <p:nvSpPr>
          <p:cNvPr id="14" name="TextBox 14"/>
          <p:cNvSpPr txBox="1"/>
          <p:nvPr/>
        </p:nvSpPr>
        <p:spPr>
          <a:xfrm>
            <a:off x="5690162" y="9911715"/>
            <a:ext cx="13655019" cy="356235"/>
          </a:xfrm>
          <a:prstGeom prst="rect">
            <a:avLst/>
          </a:prstGeom>
        </p:spPr>
        <p:txBody>
          <a:bodyPr lIns="0" tIns="0" rIns="0" bIns="0" rtlCol="0" anchor="t">
            <a:spAutoFit/>
          </a:bodyPr>
          <a:lstStyle/>
          <a:p>
            <a:pPr algn="ctr">
              <a:lnSpc>
                <a:spcPts val="2940"/>
              </a:lnSpc>
            </a:pPr>
            <a:r>
              <a:rPr lang="en-US" sz="2100">
                <a:solidFill>
                  <a:srgbClr val="F2EFEB"/>
                </a:solidFill>
                <a:latin typeface="Canva Sans 1"/>
              </a:rPr>
              <a:t>Nguyen et al., 2023; Bailey &amp; Penhume, 2010; Kraus et al., 2009; Tierney et al., 2008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134599" y="1028700"/>
            <a:ext cx="7591601" cy="5764311"/>
            <a:chOff x="0" y="0"/>
            <a:chExt cx="10122135" cy="7685748"/>
          </a:xfrm>
        </p:grpSpPr>
        <p:sp>
          <p:nvSpPr>
            <p:cNvPr id="5" name="TextBox 5"/>
            <p:cNvSpPr txBox="1"/>
            <p:nvPr/>
          </p:nvSpPr>
          <p:spPr>
            <a:xfrm>
              <a:off x="176317" y="95250"/>
              <a:ext cx="9681082" cy="4055870"/>
            </a:xfrm>
            <a:prstGeom prst="rect">
              <a:avLst/>
            </a:prstGeom>
          </p:spPr>
          <p:txBody>
            <a:bodyPr lIns="0" tIns="0" rIns="0" bIns="0" rtlCol="0" anchor="t">
              <a:spAutoFit/>
            </a:bodyPr>
            <a:lstStyle/>
            <a:p>
              <a:pPr algn="ctr">
                <a:lnSpc>
                  <a:spcPts val="7801"/>
                </a:lnSpc>
              </a:pPr>
              <a:r>
                <a:rPr lang="en-US" sz="7429" spc="222">
                  <a:solidFill>
                    <a:srgbClr val="F2EFEB"/>
                  </a:solidFill>
                  <a:latin typeface="Montserrat Classic Bold"/>
                </a:rPr>
                <a:t>Dimensions of Early Adversity</a:t>
              </a:r>
            </a:p>
          </p:txBody>
        </p:sp>
        <p:sp>
          <p:nvSpPr>
            <p:cNvPr id="6" name="TextBox 6"/>
            <p:cNvSpPr txBox="1"/>
            <p:nvPr/>
          </p:nvSpPr>
          <p:spPr>
            <a:xfrm>
              <a:off x="176317" y="6998896"/>
              <a:ext cx="9464569" cy="686851"/>
            </a:xfrm>
            <a:prstGeom prst="rect">
              <a:avLst/>
            </a:prstGeom>
          </p:spPr>
          <p:txBody>
            <a:bodyPr lIns="0" tIns="0" rIns="0" bIns="0" rtlCol="0" anchor="t">
              <a:spAutoFit/>
            </a:bodyPr>
            <a:lstStyle/>
            <a:p>
              <a:pPr>
                <a:lnSpc>
                  <a:spcPts val="4176"/>
                </a:lnSpc>
              </a:pPr>
              <a:r>
                <a:rPr lang="en-US" sz="2983" spc="119">
                  <a:solidFill>
                    <a:srgbClr val="F2EFEB"/>
                  </a:solidFill>
                  <a:latin typeface="Montserrat Light Bold"/>
                </a:rPr>
                <a:t> </a:t>
              </a:r>
            </a:p>
          </p:txBody>
        </p:sp>
        <p:sp>
          <p:nvSpPr>
            <p:cNvPr id="7" name="AutoShape 7"/>
            <p:cNvSpPr/>
            <p:nvPr/>
          </p:nvSpPr>
          <p:spPr>
            <a:xfrm>
              <a:off x="0" y="4504162"/>
              <a:ext cx="10122135" cy="135323"/>
            </a:xfrm>
            <a:prstGeom prst="rect">
              <a:avLst/>
            </a:prstGeom>
            <a:solidFill>
              <a:srgbClr val="F2EFEB"/>
            </a:solidFill>
          </p:spPr>
        </p:sp>
      </p:grpSp>
      <p:sp>
        <p:nvSpPr>
          <p:cNvPr id="10" name="TextBox 10"/>
          <p:cNvSpPr txBox="1"/>
          <p:nvPr/>
        </p:nvSpPr>
        <p:spPr>
          <a:xfrm>
            <a:off x="685206" y="9059863"/>
            <a:ext cx="2787774" cy="349250"/>
          </a:xfrm>
          <a:prstGeom prst="rect">
            <a:avLst/>
          </a:prstGeom>
        </p:spPr>
        <p:txBody>
          <a:bodyPr lIns="0" tIns="0" rIns="0" bIns="0" rtlCol="0" anchor="t">
            <a:spAutoFit/>
          </a:bodyPr>
          <a:lstStyle/>
          <a:p>
            <a:pPr algn="ctr">
              <a:lnSpc>
                <a:spcPts val="2800"/>
              </a:lnSpc>
            </a:pPr>
            <a:r>
              <a:rPr lang="en-US" sz="2000" dirty="0">
                <a:solidFill>
                  <a:srgbClr val="F2EFEB"/>
                </a:solidFill>
                <a:latin typeface="Canva Sans 1"/>
              </a:rPr>
              <a:t>McLaughlin et al., 2021</a:t>
            </a:r>
          </a:p>
        </p:txBody>
      </p:sp>
      <p:sp>
        <p:nvSpPr>
          <p:cNvPr id="11" name="Freeform 8">
            <a:extLst>
              <a:ext uri="{FF2B5EF4-FFF2-40B4-BE49-F238E27FC236}">
                <a16:creationId xmlns:a16="http://schemas.microsoft.com/office/drawing/2014/main" id="{723BC974-3D64-33F4-6ACF-BB258A685053}"/>
              </a:ext>
            </a:extLst>
          </p:cNvPr>
          <p:cNvSpPr/>
          <p:nvPr/>
        </p:nvSpPr>
        <p:spPr>
          <a:xfrm>
            <a:off x="685206" y="1385976"/>
            <a:ext cx="9179627" cy="7673887"/>
          </a:xfrm>
          <a:custGeom>
            <a:avLst/>
            <a:gdLst/>
            <a:ahLst/>
            <a:cxnLst/>
            <a:rect l="l" t="t" r="r" b="b"/>
            <a:pathLst>
              <a:path w="9179627" h="7673887">
                <a:moveTo>
                  <a:pt x="0" y="0"/>
                </a:moveTo>
                <a:lnTo>
                  <a:pt x="9179627" y="0"/>
                </a:lnTo>
                <a:lnTo>
                  <a:pt x="9179627" y="7673886"/>
                </a:lnTo>
                <a:lnTo>
                  <a:pt x="0" y="7673886"/>
                </a:lnTo>
                <a:lnTo>
                  <a:pt x="0" y="0"/>
                </a:lnTo>
                <a:close/>
              </a:path>
            </a:pathLst>
          </a:custGeom>
          <a:blipFill>
            <a:blip r:embed="rId3"/>
            <a:stretch>
              <a:fillRect l="-443" r="-443"/>
            </a:stretch>
          </a:blipFill>
        </p:spPr>
      </p:sp>
      <p:sp>
        <p:nvSpPr>
          <p:cNvPr id="13" name="Rectangle 12">
            <a:extLst>
              <a:ext uri="{FF2B5EF4-FFF2-40B4-BE49-F238E27FC236}">
                <a16:creationId xmlns:a16="http://schemas.microsoft.com/office/drawing/2014/main" id="{DE4D1EF6-282F-D844-146D-005891E4F379}"/>
              </a:ext>
            </a:extLst>
          </p:cNvPr>
          <p:cNvSpPr/>
          <p:nvPr/>
        </p:nvSpPr>
        <p:spPr>
          <a:xfrm>
            <a:off x="3733800" y="1385976"/>
            <a:ext cx="6131033" cy="76738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134599" y="1028700"/>
            <a:ext cx="7591601" cy="5764311"/>
            <a:chOff x="0" y="0"/>
            <a:chExt cx="10122135" cy="7685748"/>
          </a:xfrm>
        </p:grpSpPr>
        <p:sp>
          <p:nvSpPr>
            <p:cNvPr id="5" name="TextBox 5"/>
            <p:cNvSpPr txBox="1"/>
            <p:nvPr/>
          </p:nvSpPr>
          <p:spPr>
            <a:xfrm>
              <a:off x="176317" y="95250"/>
              <a:ext cx="9681082" cy="4055870"/>
            </a:xfrm>
            <a:prstGeom prst="rect">
              <a:avLst/>
            </a:prstGeom>
          </p:spPr>
          <p:txBody>
            <a:bodyPr lIns="0" tIns="0" rIns="0" bIns="0" rtlCol="0" anchor="t">
              <a:spAutoFit/>
            </a:bodyPr>
            <a:lstStyle/>
            <a:p>
              <a:pPr algn="ctr">
                <a:lnSpc>
                  <a:spcPts val="7801"/>
                </a:lnSpc>
              </a:pPr>
              <a:r>
                <a:rPr lang="en-US" sz="7429" spc="222">
                  <a:solidFill>
                    <a:srgbClr val="F2EFEB"/>
                  </a:solidFill>
                  <a:latin typeface="Montserrat Classic Bold"/>
                </a:rPr>
                <a:t>Dimensions of Early Adversity</a:t>
              </a:r>
            </a:p>
          </p:txBody>
        </p:sp>
        <p:sp>
          <p:nvSpPr>
            <p:cNvPr id="6" name="TextBox 6"/>
            <p:cNvSpPr txBox="1"/>
            <p:nvPr/>
          </p:nvSpPr>
          <p:spPr>
            <a:xfrm>
              <a:off x="176317" y="6998896"/>
              <a:ext cx="9464569" cy="686851"/>
            </a:xfrm>
            <a:prstGeom prst="rect">
              <a:avLst/>
            </a:prstGeom>
          </p:spPr>
          <p:txBody>
            <a:bodyPr lIns="0" tIns="0" rIns="0" bIns="0" rtlCol="0" anchor="t">
              <a:spAutoFit/>
            </a:bodyPr>
            <a:lstStyle/>
            <a:p>
              <a:pPr>
                <a:lnSpc>
                  <a:spcPts val="4176"/>
                </a:lnSpc>
              </a:pPr>
              <a:r>
                <a:rPr lang="en-US" sz="2983" spc="119">
                  <a:solidFill>
                    <a:srgbClr val="F2EFEB"/>
                  </a:solidFill>
                  <a:latin typeface="Montserrat Light Bold"/>
                </a:rPr>
                <a:t> </a:t>
              </a:r>
            </a:p>
          </p:txBody>
        </p:sp>
        <p:sp>
          <p:nvSpPr>
            <p:cNvPr id="7" name="AutoShape 7"/>
            <p:cNvSpPr/>
            <p:nvPr/>
          </p:nvSpPr>
          <p:spPr>
            <a:xfrm>
              <a:off x="0" y="4504162"/>
              <a:ext cx="10122135" cy="135323"/>
            </a:xfrm>
            <a:prstGeom prst="rect">
              <a:avLst/>
            </a:prstGeom>
            <a:solidFill>
              <a:srgbClr val="F2EFEB"/>
            </a:solidFill>
          </p:spPr>
        </p:sp>
      </p:grpSp>
      <p:sp>
        <p:nvSpPr>
          <p:cNvPr id="10" name="TextBox 10"/>
          <p:cNvSpPr txBox="1"/>
          <p:nvPr/>
        </p:nvSpPr>
        <p:spPr>
          <a:xfrm>
            <a:off x="685206" y="9059863"/>
            <a:ext cx="2787774" cy="349250"/>
          </a:xfrm>
          <a:prstGeom prst="rect">
            <a:avLst/>
          </a:prstGeom>
        </p:spPr>
        <p:txBody>
          <a:bodyPr lIns="0" tIns="0" rIns="0" bIns="0" rtlCol="0" anchor="t">
            <a:spAutoFit/>
          </a:bodyPr>
          <a:lstStyle/>
          <a:p>
            <a:pPr algn="ctr">
              <a:lnSpc>
                <a:spcPts val="2800"/>
              </a:lnSpc>
            </a:pPr>
            <a:r>
              <a:rPr lang="en-US" sz="2000" dirty="0">
                <a:solidFill>
                  <a:srgbClr val="F2EFEB"/>
                </a:solidFill>
                <a:latin typeface="Canva Sans 1"/>
              </a:rPr>
              <a:t>McLaughlin et al., 2021</a:t>
            </a:r>
          </a:p>
        </p:txBody>
      </p:sp>
      <p:sp>
        <p:nvSpPr>
          <p:cNvPr id="11" name="Freeform 8">
            <a:extLst>
              <a:ext uri="{FF2B5EF4-FFF2-40B4-BE49-F238E27FC236}">
                <a16:creationId xmlns:a16="http://schemas.microsoft.com/office/drawing/2014/main" id="{723BC974-3D64-33F4-6ACF-BB258A685053}"/>
              </a:ext>
            </a:extLst>
          </p:cNvPr>
          <p:cNvSpPr/>
          <p:nvPr/>
        </p:nvSpPr>
        <p:spPr>
          <a:xfrm>
            <a:off x="685206" y="1385976"/>
            <a:ext cx="9179627" cy="7673887"/>
          </a:xfrm>
          <a:custGeom>
            <a:avLst/>
            <a:gdLst/>
            <a:ahLst/>
            <a:cxnLst/>
            <a:rect l="l" t="t" r="r" b="b"/>
            <a:pathLst>
              <a:path w="9179627" h="7673887">
                <a:moveTo>
                  <a:pt x="0" y="0"/>
                </a:moveTo>
                <a:lnTo>
                  <a:pt x="9179627" y="0"/>
                </a:lnTo>
                <a:lnTo>
                  <a:pt x="9179627" y="7673886"/>
                </a:lnTo>
                <a:lnTo>
                  <a:pt x="0" y="7673886"/>
                </a:lnTo>
                <a:lnTo>
                  <a:pt x="0" y="0"/>
                </a:lnTo>
                <a:close/>
              </a:path>
            </a:pathLst>
          </a:custGeom>
          <a:blipFill>
            <a:blip r:embed="rId3"/>
            <a:stretch>
              <a:fillRect l="-443" r="-443"/>
            </a:stretch>
          </a:blipFill>
        </p:spPr>
      </p:sp>
      <p:sp>
        <p:nvSpPr>
          <p:cNvPr id="13" name="Rectangle 12">
            <a:extLst>
              <a:ext uri="{FF2B5EF4-FFF2-40B4-BE49-F238E27FC236}">
                <a16:creationId xmlns:a16="http://schemas.microsoft.com/office/drawing/2014/main" id="{DE4D1EF6-282F-D844-146D-005891E4F379}"/>
              </a:ext>
            </a:extLst>
          </p:cNvPr>
          <p:cNvSpPr/>
          <p:nvPr/>
        </p:nvSpPr>
        <p:spPr>
          <a:xfrm>
            <a:off x="6781800" y="1385976"/>
            <a:ext cx="3083033" cy="767388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947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grpSp>
        <p:nvGrpSpPr>
          <p:cNvPr id="4" name="Group 4"/>
          <p:cNvGrpSpPr/>
          <p:nvPr/>
        </p:nvGrpSpPr>
        <p:grpSpPr>
          <a:xfrm>
            <a:off x="10134599" y="1028700"/>
            <a:ext cx="7591601" cy="5764311"/>
            <a:chOff x="0" y="0"/>
            <a:chExt cx="10122135" cy="7685748"/>
          </a:xfrm>
        </p:grpSpPr>
        <p:sp>
          <p:nvSpPr>
            <p:cNvPr id="5" name="TextBox 5"/>
            <p:cNvSpPr txBox="1"/>
            <p:nvPr/>
          </p:nvSpPr>
          <p:spPr>
            <a:xfrm>
              <a:off x="176317" y="95250"/>
              <a:ext cx="9681082" cy="4055870"/>
            </a:xfrm>
            <a:prstGeom prst="rect">
              <a:avLst/>
            </a:prstGeom>
          </p:spPr>
          <p:txBody>
            <a:bodyPr lIns="0" tIns="0" rIns="0" bIns="0" rtlCol="0" anchor="t">
              <a:spAutoFit/>
            </a:bodyPr>
            <a:lstStyle/>
            <a:p>
              <a:pPr algn="ctr">
                <a:lnSpc>
                  <a:spcPts val="7801"/>
                </a:lnSpc>
              </a:pPr>
              <a:r>
                <a:rPr lang="en-US" sz="7429" spc="222">
                  <a:solidFill>
                    <a:srgbClr val="F2EFEB"/>
                  </a:solidFill>
                  <a:latin typeface="Montserrat Classic Bold"/>
                </a:rPr>
                <a:t>Dimensions of Early Adversity</a:t>
              </a:r>
            </a:p>
          </p:txBody>
        </p:sp>
        <p:sp>
          <p:nvSpPr>
            <p:cNvPr id="6" name="TextBox 6"/>
            <p:cNvSpPr txBox="1"/>
            <p:nvPr/>
          </p:nvSpPr>
          <p:spPr>
            <a:xfrm>
              <a:off x="176317" y="6998896"/>
              <a:ext cx="9464569" cy="686851"/>
            </a:xfrm>
            <a:prstGeom prst="rect">
              <a:avLst/>
            </a:prstGeom>
          </p:spPr>
          <p:txBody>
            <a:bodyPr lIns="0" tIns="0" rIns="0" bIns="0" rtlCol="0" anchor="t">
              <a:spAutoFit/>
            </a:bodyPr>
            <a:lstStyle/>
            <a:p>
              <a:pPr>
                <a:lnSpc>
                  <a:spcPts val="4176"/>
                </a:lnSpc>
              </a:pPr>
              <a:r>
                <a:rPr lang="en-US" sz="2983" spc="119">
                  <a:solidFill>
                    <a:srgbClr val="F2EFEB"/>
                  </a:solidFill>
                  <a:latin typeface="Montserrat Light Bold"/>
                </a:rPr>
                <a:t> </a:t>
              </a:r>
            </a:p>
          </p:txBody>
        </p:sp>
        <p:sp>
          <p:nvSpPr>
            <p:cNvPr id="7" name="AutoShape 7"/>
            <p:cNvSpPr/>
            <p:nvPr/>
          </p:nvSpPr>
          <p:spPr>
            <a:xfrm>
              <a:off x="0" y="4504162"/>
              <a:ext cx="10122135" cy="135323"/>
            </a:xfrm>
            <a:prstGeom prst="rect">
              <a:avLst/>
            </a:prstGeom>
            <a:solidFill>
              <a:srgbClr val="F2EFEB"/>
            </a:solidFill>
          </p:spPr>
        </p:sp>
      </p:grpSp>
      <p:sp>
        <p:nvSpPr>
          <p:cNvPr id="9" name="TextBox 9"/>
          <p:cNvSpPr txBox="1"/>
          <p:nvPr/>
        </p:nvSpPr>
        <p:spPr>
          <a:xfrm>
            <a:off x="10134599" y="4615454"/>
            <a:ext cx="7591601" cy="5603239"/>
          </a:xfrm>
          <a:prstGeom prst="rect">
            <a:avLst/>
          </a:prstGeom>
        </p:spPr>
        <p:txBody>
          <a:bodyPr lIns="0" tIns="0" rIns="0" bIns="0" rtlCol="0" anchor="t">
            <a:spAutoFit/>
          </a:bodyPr>
          <a:lstStyle/>
          <a:p>
            <a:pPr marL="755659" lvl="1" indent="-377829">
              <a:lnSpc>
                <a:spcPts val="4900"/>
              </a:lnSpc>
              <a:buFont typeface="Arial"/>
              <a:buChar char="•"/>
            </a:pPr>
            <a:r>
              <a:rPr lang="en-US" sz="3500" u="sng" dirty="0">
                <a:solidFill>
                  <a:srgbClr val="F2EFEB"/>
                </a:solidFill>
                <a:latin typeface="Montserrat Light"/>
              </a:rPr>
              <a:t>Deprivation:</a:t>
            </a:r>
            <a:r>
              <a:rPr lang="en-US" sz="3500" dirty="0">
                <a:solidFill>
                  <a:srgbClr val="F2EFEB"/>
                </a:solidFill>
                <a:latin typeface="Montserrat Light"/>
              </a:rPr>
              <a:t> absence of expected environmental input</a:t>
            </a:r>
          </a:p>
          <a:p>
            <a:pPr>
              <a:lnSpc>
                <a:spcPts val="4900"/>
              </a:lnSpc>
            </a:pPr>
            <a:endParaRPr lang="en-US" sz="3500" dirty="0">
              <a:solidFill>
                <a:srgbClr val="F2EFEB"/>
              </a:solidFill>
              <a:latin typeface="Montserrat Light"/>
            </a:endParaRPr>
          </a:p>
          <a:p>
            <a:pPr marL="755659" lvl="1" indent="-377829">
              <a:lnSpc>
                <a:spcPts val="4900"/>
              </a:lnSpc>
              <a:buFont typeface="Arial"/>
              <a:buChar char="•"/>
            </a:pPr>
            <a:r>
              <a:rPr lang="en-US" sz="3500" u="sng" dirty="0">
                <a:solidFill>
                  <a:srgbClr val="F2EFEB"/>
                </a:solidFill>
                <a:latin typeface="Montserrat Light"/>
              </a:rPr>
              <a:t>Threat:</a:t>
            </a:r>
            <a:r>
              <a:rPr lang="en-US" sz="3500" dirty="0">
                <a:solidFill>
                  <a:srgbClr val="F2EFEB"/>
                </a:solidFill>
                <a:latin typeface="Montserrat Light"/>
              </a:rPr>
              <a:t> exposure to or risk of physical or psychological harm</a:t>
            </a:r>
          </a:p>
          <a:p>
            <a:pPr>
              <a:lnSpc>
                <a:spcPts val="4900"/>
              </a:lnSpc>
            </a:pPr>
            <a:endParaRPr lang="en-US" sz="3500" dirty="0">
              <a:solidFill>
                <a:srgbClr val="F2EFEB"/>
              </a:solidFill>
              <a:latin typeface="Montserrat Light"/>
            </a:endParaRPr>
          </a:p>
          <a:p>
            <a:pPr marL="755652" lvl="1" indent="-377826">
              <a:lnSpc>
                <a:spcPts val="4900"/>
              </a:lnSpc>
              <a:buFont typeface="Arial"/>
              <a:buChar char="•"/>
            </a:pPr>
            <a:r>
              <a:rPr lang="en-US" sz="3500" u="sng" dirty="0">
                <a:solidFill>
                  <a:srgbClr val="F2EFEB"/>
                </a:solidFill>
                <a:latin typeface="Montserrat Light"/>
              </a:rPr>
              <a:t>Unpredictability:</a:t>
            </a:r>
            <a:r>
              <a:rPr lang="en-US" sz="3500" dirty="0">
                <a:solidFill>
                  <a:srgbClr val="F2EFEB"/>
                </a:solidFill>
                <a:latin typeface="Montserrat Light"/>
              </a:rPr>
              <a:t> stochastic variation in environment </a:t>
            </a:r>
          </a:p>
          <a:p>
            <a:pPr algn="ctr">
              <a:lnSpc>
                <a:spcPts val="5320"/>
              </a:lnSpc>
            </a:pPr>
            <a:endParaRPr lang="en-US" sz="3500" dirty="0">
              <a:solidFill>
                <a:srgbClr val="F2EFEB"/>
              </a:solidFill>
              <a:latin typeface="Montserrat Light"/>
            </a:endParaRPr>
          </a:p>
        </p:txBody>
      </p:sp>
      <p:sp>
        <p:nvSpPr>
          <p:cNvPr id="10" name="TextBox 10"/>
          <p:cNvSpPr txBox="1"/>
          <p:nvPr/>
        </p:nvSpPr>
        <p:spPr>
          <a:xfrm>
            <a:off x="685206" y="9059863"/>
            <a:ext cx="2787774" cy="349250"/>
          </a:xfrm>
          <a:prstGeom prst="rect">
            <a:avLst/>
          </a:prstGeom>
        </p:spPr>
        <p:txBody>
          <a:bodyPr lIns="0" tIns="0" rIns="0" bIns="0" rtlCol="0" anchor="t">
            <a:spAutoFit/>
          </a:bodyPr>
          <a:lstStyle/>
          <a:p>
            <a:pPr algn="ctr">
              <a:lnSpc>
                <a:spcPts val="2800"/>
              </a:lnSpc>
            </a:pPr>
            <a:r>
              <a:rPr lang="en-US" sz="2000" dirty="0">
                <a:solidFill>
                  <a:srgbClr val="F2EFEB"/>
                </a:solidFill>
                <a:latin typeface="Canva Sans 1"/>
              </a:rPr>
              <a:t>McLaughlin et al., 2021</a:t>
            </a:r>
          </a:p>
        </p:txBody>
      </p:sp>
      <p:sp>
        <p:nvSpPr>
          <p:cNvPr id="11" name="Freeform 8">
            <a:extLst>
              <a:ext uri="{FF2B5EF4-FFF2-40B4-BE49-F238E27FC236}">
                <a16:creationId xmlns:a16="http://schemas.microsoft.com/office/drawing/2014/main" id="{723BC974-3D64-33F4-6ACF-BB258A685053}"/>
              </a:ext>
            </a:extLst>
          </p:cNvPr>
          <p:cNvSpPr/>
          <p:nvPr/>
        </p:nvSpPr>
        <p:spPr>
          <a:xfrm>
            <a:off x="685206" y="1385976"/>
            <a:ext cx="9179627" cy="7673887"/>
          </a:xfrm>
          <a:custGeom>
            <a:avLst/>
            <a:gdLst/>
            <a:ahLst/>
            <a:cxnLst/>
            <a:rect l="l" t="t" r="r" b="b"/>
            <a:pathLst>
              <a:path w="9179627" h="7673887">
                <a:moveTo>
                  <a:pt x="0" y="0"/>
                </a:moveTo>
                <a:lnTo>
                  <a:pt x="9179627" y="0"/>
                </a:lnTo>
                <a:lnTo>
                  <a:pt x="9179627" y="7673886"/>
                </a:lnTo>
                <a:lnTo>
                  <a:pt x="0" y="7673886"/>
                </a:lnTo>
                <a:lnTo>
                  <a:pt x="0" y="0"/>
                </a:lnTo>
                <a:close/>
              </a:path>
            </a:pathLst>
          </a:custGeom>
          <a:blipFill>
            <a:blip r:embed="rId3"/>
            <a:stretch>
              <a:fillRect l="-443" r="-443"/>
            </a:stretch>
          </a:blipFill>
        </p:spPr>
      </p:sp>
    </p:spTree>
    <p:extLst>
      <p:ext uri="{BB962C8B-B14F-4D97-AF65-F5344CB8AC3E}">
        <p14:creationId xmlns:p14="http://schemas.microsoft.com/office/powerpoint/2010/main" val="128314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AutoShape 4"/>
          <p:cNvSpPr/>
          <p:nvPr/>
        </p:nvSpPr>
        <p:spPr>
          <a:xfrm>
            <a:off x="1028700" y="8376080"/>
            <a:ext cx="16230600" cy="90768"/>
          </a:xfrm>
          <a:prstGeom prst="rect">
            <a:avLst/>
          </a:prstGeom>
          <a:solidFill>
            <a:srgbClr val="F2EFEB"/>
          </a:solidFill>
        </p:spPr>
      </p:sp>
      <p:grpSp>
        <p:nvGrpSpPr>
          <p:cNvPr id="5" name="Group 5"/>
          <p:cNvGrpSpPr/>
          <p:nvPr/>
        </p:nvGrpSpPr>
        <p:grpSpPr>
          <a:xfrm>
            <a:off x="1421438" y="3195516"/>
            <a:ext cx="3625357" cy="3232393"/>
            <a:chOff x="0" y="0"/>
            <a:chExt cx="954827" cy="851330"/>
          </a:xfrm>
        </p:grpSpPr>
        <p:sp>
          <p:nvSpPr>
            <p:cNvPr id="6" name="Freeform 6"/>
            <p:cNvSpPr/>
            <p:nvPr/>
          </p:nvSpPr>
          <p:spPr>
            <a:xfrm>
              <a:off x="0" y="0"/>
              <a:ext cx="953143" cy="821958"/>
            </a:xfrm>
            <a:custGeom>
              <a:avLst/>
              <a:gdLst/>
              <a:ahLst/>
              <a:cxnLst/>
              <a:rect l="l" t="t" r="r" b="b"/>
              <a:pathLst>
                <a:path w="953143" h="821958">
                  <a:moveTo>
                    <a:pt x="109102" y="0"/>
                  </a:moveTo>
                  <a:lnTo>
                    <a:pt x="844040" y="0"/>
                  </a:lnTo>
                  <a:cubicBezTo>
                    <a:pt x="904296" y="0"/>
                    <a:pt x="953143" y="48847"/>
                    <a:pt x="953143" y="109102"/>
                  </a:cubicBezTo>
                  <a:lnTo>
                    <a:pt x="953143" y="712855"/>
                  </a:lnTo>
                  <a:cubicBezTo>
                    <a:pt x="953143" y="773111"/>
                    <a:pt x="904296" y="821958"/>
                    <a:pt x="844040" y="821958"/>
                  </a:cubicBezTo>
                  <a:lnTo>
                    <a:pt x="109102" y="821958"/>
                  </a:lnTo>
                  <a:cubicBezTo>
                    <a:pt x="48847" y="821958"/>
                    <a:pt x="0" y="773111"/>
                    <a:pt x="0" y="712855"/>
                  </a:cubicBezTo>
                  <a:lnTo>
                    <a:pt x="0" y="109102"/>
                  </a:lnTo>
                  <a:cubicBezTo>
                    <a:pt x="0" y="48847"/>
                    <a:pt x="48847" y="0"/>
                    <a:pt x="109102" y="0"/>
                  </a:cubicBezTo>
                  <a:close/>
                </a:path>
              </a:pathLst>
            </a:custGeom>
            <a:solidFill>
              <a:srgbClr val="F2EFEB"/>
            </a:solidFill>
          </p:spPr>
        </p:sp>
        <p:sp>
          <p:nvSpPr>
            <p:cNvPr id="7" name="TextBox 7"/>
            <p:cNvSpPr txBox="1"/>
            <p:nvPr/>
          </p:nvSpPr>
          <p:spPr>
            <a:xfrm>
              <a:off x="1684" y="38530"/>
              <a:ext cx="953143" cy="812800"/>
            </a:xfrm>
            <a:prstGeom prst="rect">
              <a:avLst/>
            </a:prstGeom>
          </p:spPr>
          <p:txBody>
            <a:bodyPr lIns="50800" tIns="50800" rIns="50800" bIns="50800" rtlCol="0" anchor="t"/>
            <a:lstStyle/>
            <a:p>
              <a:pPr algn="ctr">
                <a:lnSpc>
                  <a:spcPts val="4995"/>
                </a:lnSpc>
              </a:pPr>
              <a:r>
                <a:rPr lang="en-US" sz="4500" dirty="0">
                  <a:solidFill>
                    <a:srgbClr val="000000"/>
                  </a:solidFill>
                  <a:latin typeface="Poppins Bold"/>
                </a:rPr>
                <a:t>Reward-Processing</a:t>
              </a:r>
            </a:p>
            <a:p>
              <a:pPr algn="ctr">
                <a:lnSpc>
                  <a:spcPts val="7200"/>
                </a:lnSpc>
              </a:pPr>
              <a:endParaRPr lang="en-US" sz="4500" dirty="0">
                <a:solidFill>
                  <a:srgbClr val="000000"/>
                </a:solidFill>
                <a:latin typeface="Poppins Bold"/>
              </a:endParaRPr>
            </a:p>
          </p:txBody>
        </p:sp>
      </p:grpSp>
      <p:grpSp>
        <p:nvGrpSpPr>
          <p:cNvPr id="8" name="Group 8"/>
          <p:cNvGrpSpPr/>
          <p:nvPr/>
        </p:nvGrpSpPr>
        <p:grpSpPr>
          <a:xfrm>
            <a:off x="7258693" y="3195516"/>
            <a:ext cx="3618963" cy="4047361"/>
            <a:chOff x="0" y="0"/>
            <a:chExt cx="953143" cy="1065972"/>
          </a:xfrm>
        </p:grpSpPr>
        <p:sp>
          <p:nvSpPr>
            <p:cNvPr id="9" name="Freeform 9"/>
            <p:cNvSpPr/>
            <p:nvPr/>
          </p:nvSpPr>
          <p:spPr>
            <a:xfrm>
              <a:off x="0" y="0"/>
              <a:ext cx="953143" cy="821958"/>
            </a:xfrm>
            <a:custGeom>
              <a:avLst/>
              <a:gdLst/>
              <a:ahLst/>
              <a:cxnLst/>
              <a:rect l="l" t="t" r="r" b="b"/>
              <a:pathLst>
                <a:path w="953143" h="821958">
                  <a:moveTo>
                    <a:pt x="109102" y="0"/>
                  </a:moveTo>
                  <a:lnTo>
                    <a:pt x="844040" y="0"/>
                  </a:lnTo>
                  <a:cubicBezTo>
                    <a:pt x="904296" y="0"/>
                    <a:pt x="953143" y="48847"/>
                    <a:pt x="953143" y="109102"/>
                  </a:cubicBezTo>
                  <a:lnTo>
                    <a:pt x="953143" y="712855"/>
                  </a:lnTo>
                  <a:cubicBezTo>
                    <a:pt x="953143" y="773111"/>
                    <a:pt x="904296" y="821958"/>
                    <a:pt x="844040" y="821958"/>
                  </a:cubicBezTo>
                  <a:lnTo>
                    <a:pt x="109102" y="821958"/>
                  </a:lnTo>
                  <a:cubicBezTo>
                    <a:pt x="48847" y="821958"/>
                    <a:pt x="0" y="773111"/>
                    <a:pt x="0" y="712855"/>
                  </a:cubicBezTo>
                  <a:lnTo>
                    <a:pt x="0" y="109102"/>
                  </a:lnTo>
                  <a:cubicBezTo>
                    <a:pt x="0" y="48847"/>
                    <a:pt x="48847" y="0"/>
                    <a:pt x="109102" y="0"/>
                  </a:cubicBezTo>
                  <a:close/>
                </a:path>
              </a:pathLst>
            </a:custGeom>
            <a:solidFill>
              <a:srgbClr val="F2EFEB"/>
            </a:solidFill>
          </p:spPr>
        </p:sp>
        <p:sp>
          <p:nvSpPr>
            <p:cNvPr id="10" name="TextBox 10"/>
            <p:cNvSpPr txBox="1"/>
            <p:nvPr/>
          </p:nvSpPr>
          <p:spPr>
            <a:xfrm>
              <a:off x="67405" y="34097"/>
              <a:ext cx="812800" cy="1031875"/>
            </a:xfrm>
            <a:prstGeom prst="rect">
              <a:avLst/>
            </a:prstGeom>
          </p:spPr>
          <p:txBody>
            <a:bodyPr lIns="50800" tIns="50800" rIns="50800" bIns="50800" rtlCol="0" anchor="t"/>
            <a:lstStyle/>
            <a:p>
              <a:pPr algn="ctr">
                <a:lnSpc>
                  <a:spcPts val="7200"/>
                </a:lnSpc>
              </a:pPr>
              <a:r>
                <a:rPr lang="en-US" sz="4500" dirty="0">
                  <a:solidFill>
                    <a:srgbClr val="000000"/>
                  </a:solidFill>
                  <a:latin typeface="Poppins Bold"/>
                </a:rPr>
                <a:t>Affect</a:t>
              </a:r>
            </a:p>
          </p:txBody>
        </p:sp>
      </p:grpSp>
      <p:grpSp>
        <p:nvGrpSpPr>
          <p:cNvPr id="11" name="Group 11"/>
          <p:cNvGrpSpPr/>
          <p:nvPr/>
        </p:nvGrpSpPr>
        <p:grpSpPr>
          <a:xfrm>
            <a:off x="12885770" y="3195516"/>
            <a:ext cx="3618963" cy="3934066"/>
            <a:chOff x="0" y="0"/>
            <a:chExt cx="953143" cy="1036133"/>
          </a:xfrm>
        </p:grpSpPr>
        <p:sp>
          <p:nvSpPr>
            <p:cNvPr id="12" name="Freeform 12"/>
            <p:cNvSpPr/>
            <p:nvPr/>
          </p:nvSpPr>
          <p:spPr>
            <a:xfrm>
              <a:off x="0" y="0"/>
              <a:ext cx="953143" cy="821958"/>
            </a:xfrm>
            <a:custGeom>
              <a:avLst/>
              <a:gdLst/>
              <a:ahLst/>
              <a:cxnLst/>
              <a:rect l="l" t="t" r="r" b="b"/>
              <a:pathLst>
                <a:path w="953143" h="821958">
                  <a:moveTo>
                    <a:pt x="109102" y="0"/>
                  </a:moveTo>
                  <a:lnTo>
                    <a:pt x="844040" y="0"/>
                  </a:lnTo>
                  <a:cubicBezTo>
                    <a:pt x="904296" y="0"/>
                    <a:pt x="953143" y="48847"/>
                    <a:pt x="953143" y="109102"/>
                  </a:cubicBezTo>
                  <a:lnTo>
                    <a:pt x="953143" y="712855"/>
                  </a:lnTo>
                  <a:cubicBezTo>
                    <a:pt x="953143" y="773111"/>
                    <a:pt x="904296" y="821958"/>
                    <a:pt x="844040" y="821958"/>
                  </a:cubicBezTo>
                  <a:lnTo>
                    <a:pt x="109102" y="821958"/>
                  </a:lnTo>
                  <a:cubicBezTo>
                    <a:pt x="48847" y="821958"/>
                    <a:pt x="0" y="773111"/>
                    <a:pt x="0" y="712855"/>
                  </a:cubicBezTo>
                  <a:lnTo>
                    <a:pt x="0" y="109102"/>
                  </a:lnTo>
                  <a:cubicBezTo>
                    <a:pt x="0" y="48847"/>
                    <a:pt x="48847" y="0"/>
                    <a:pt x="109102" y="0"/>
                  </a:cubicBezTo>
                  <a:close/>
                </a:path>
              </a:pathLst>
            </a:custGeom>
            <a:solidFill>
              <a:srgbClr val="F2EFEB"/>
            </a:solidFill>
          </p:spPr>
        </p:sp>
        <p:sp>
          <p:nvSpPr>
            <p:cNvPr id="13" name="TextBox 13"/>
            <p:cNvSpPr txBox="1"/>
            <p:nvPr/>
          </p:nvSpPr>
          <p:spPr>
            <a:xfrm>
              <a:off x="70171" y="13783"/>
              <a:ext cx="812800" cy="1022350"/>
            </a:xfrm>
            <a:prstGeom prst="rect">
              <a:avLst/>
            </a:prstGeom>
          </p:spPr>
          <p:txBody>
            <a:bodyPr lIns="50800" tIns="50800" rIns="50800" bIns="50800" rtlCol="0" anchor="t"/>
            <a:lstStyle/>
            <a:p>
              <a:pPr algn="ctr">
                <a:lnSpc>
                  <a:spcPts val="7199"/>
                </a:lnSpc>
              </a:pPr>
              <a:r>
                <a:rPr lang="en-US" sz="4499" dirty="0">
                  <a:solidFill>
                    <a:srgbClr val="000000"/>
                  </a:solidFill>
                  <a:latin typeface="Poppins Bold"/>
                </a:rPr>
                <a:t>Language</a:t>
              </a:r>
            </a:p>
          </p:txBody>
        </p:sp>
      </p:grpSp>
      <p:sp>
        <p:nvSpPr>
          <p:cNvPr id="14" name="Freeform 14"/>
          <p:cNvSpPr/>
          <p:nvPr/>
        </p:nvSpPr>
        <p:spPr>
          <a:xfrm>
            <a:off x="13845062" y="4429879"/>
            <a:ext cx="1700381" cy="1453826"/>
          </a:xfrm>
          <a:custGeom>
            <a:avLst/>
            <a:gdLst/>
            <a:ahLst/>
            <a:cxnLst/>
            <a:rect l="l" t="t" r="r" b="b"/>
            <a:pathLst>
              <a:path w="1700381" h="1453826">
                <a:moveTo>
                  <a:pt x="0" y="0"/>
                </a:moveTo>
                <a:lnTo>
                  <a:pt x="1700381" y="0"/>
                </a:lnTo>
                <a:lnTo>
                  <a:pt x="1700381" y="1453826"/>
                </a:lnTo>
                <a:lnTo>
                  <a:pt x="0" y="14538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7728668" y="4464953"/>
            <a:ext cx="1339506" cy="1339506"/>
          </a:xfrm>
          <a:custGeom>
            <a:avLst/>
            <a:gdLst/>
            <a:ahLst/>
            <a:cxnLst/>
            <a:rect l="l" t="t" r="r" b="b"/>
            <a:pathLst>
              <a:path w="1339506" h="1339506">
                <a:moveTo>
                  <a:pt x="0" y="0"/>
                </a:moveTo>
                <a:lnTo>
                  <a:pt x="1339506" y="0"/>
                </a:lnTo>
                <a:lnTo>
                  <a:pt x="1339506" y="1339507"/>
                </a:lnTo>
                <a:lnTo>
                  <a:pt x="0" y="13395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9206876" y="4500027"/>
            <a:ext cx="1269359" cy="1269359"/>
          </a:xfrm>
          <a:custGeom>
            <a:avLst/>
            <a:gdLst/>
            <a:ahLst/>
            <a:cxnLst/>
            <a:rect l="l" t="t" r="r" b="b"/>
            <a:pathLst>
              <a:path w="1269359" h="1269359">
                <a:moveTo>
                  <a:pt x="0" y="0"/>
                </a:moveTo>
                <a:lnTo>
                  <a:pt x="1269359" y="0"/>
                </a:lnTo>
                <a:lnTo>
                  <a:pt x="1269359" y="1269359"/>
                </a:lnTo>
                <a:lnTo>
                  <a:pt x="0" y="12693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2674158" y="4775002"/>
            <a:ext cx="1113523" cy="1325622"/>
          </a:xfrm>
          <a:custGeom>
            <a:avLst/>
            <a:gdLst/>
            <a:ahLst/>
            <a:cxnLst/>
            <a:rect l="l" t="t" r="r" b="b"/>
            <a:pathLst>
              <a:path w="1113523" h="1325622">
                <a:moveTo>
                  <a:pt x="0" y="0"/>
                </a:moveTo>
                <a:lnTo>
                  <a:pt x="1113523" y="0"/>
                </a:lnTo>
                <a:lnTo>
                  <a:pt x="1113523" y="1325622"/>
                </a:lnTo>
                <a:lnTo>
                  <a:pt x="0" y="13256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670358" y="547054"/>
            <a:ext cx="14424356" cy="1087117"/>
          </a:xfrm>
          <a:prstGeom prst="rect">
            <a:avLst/>
          </a:prstGeom>
        </p:spPr>
        <p:txBody>
          <a:bodyPr lIns="0" tIns="0" rIns="0" bIns="0" rtlCol="0" anchor="t">
            <a:spAutoFit/>
          </a:bodyPr>
          <a:lstStyle/>
          <a:p>
            <a:pPr>
              <a:lnSpc>
                <a:spcPts val="8239"/>
              </a:lnSpc>
            </a:pPr>
            <a:r>
              <a:rPr lang="en-US" sz="7999">
                <a:solidFill>
                  <a:srgbClr val="F2EFEB"/>
                </a:solidFill>
                <a:latin typeface="Montserrat Classic Bold"/>
              </a:rPr>
              <a:t>Early Life Adversity</a:t>
            </a:r>
          </a:p>
        </p:txBody>
      </p:sp>
      <p:sp>
        <p:nvSpPr>
          <p:cNvPr id="19" name="TextBox 19"/>
          <p:cNvSpPr txBox="1"/>
          <p:nvPr/>
        </p:nvSpPr>
        <p:spPr>
          <a:xfrm>
            <a:off x="6900418" y="6427909"/>
            <a:ext cx="4335512" cy="701675"/>
          </a:xfrm>
          <a:prstGeom prst="rect">
            <a:avLst/>
          </a:prstGeom>
        </p:spPr>
        <p:txBody>
          <a:bodyPr lIns="0" tIns="0" rIns="0" bIns="0" rtlCol="0" anchor="t">
            <a:spAutoFit/>
          </a:bodyPr>
          <a:lstStyle/>
          <a:p>
            <a:pPr algn="ctr">
              <a:lnSpc>
                <a:spcPts val="2800"/>
              </a:lnSpc>
            </a:pPr>
            <a:r>
              <a:rPr lang="en-US" sz="2000">
                <a:solidFill>
                  <a:srgbClr val="F2EFEB"/>
                </a:solidFill>
                <a:latin typeface="Canva Sans 1"/>
              </a:rPr>
              <a:t>Tottenham &amp; Gabard-Durnam, 2017</a:t>
            </a:r>
          </a:p>
          <a:p>
            <a:pPr algn="ctr">
              <a:lnSpc>
                <a:spcPts val="2800"/>
              </a:lnSpc>
            </a:pPr>
            <a:r>
              <a:rPr lang="en-US" sz="2000">
                <a:solidFill>
                  <a:srgbClr val="F2EFEB"/>
                </a:solidFill>
                <a:latin typeface="Canva Sans 1"/>
              </a:rPr>
              <a:t>Callahan &amp; Tottenham, 2016</a:t>
            </a:r>
          </a:p>
        </p:txBody>
      </p:sp>
      <p:sp>
        <p:nvSpPr>
          <p:cNvPr id="20" name="TextBox 20"/>
          <p:cNvSpPr txBox="1"/>
          <p:nvPr/>
        </p:nvSpPr>
        <p:spPr>
          <a:xfrm>
            <a:off x="13286183" y="6427909"/>
            <a:ext cx="2818131" cy="701675"/>
          </a:xfrm>
          <a:prstGeom prst="rect">
            <a:avLst/>
          </a:prstGeom>
        </p:spPr>
        <p:txBody>
          <a:bodyPr wrap="square" lIns="0" tIns="0" rIns="0" bIns="0" rtlCol="0" anchor="t">
            <a:spAutoFit/>
          </a:bodyPr>
          <a:lstStyle/>
          <a:p>
            <a:pPr algn="ctr">
              <a:lnSpc>
                <a:spcPts val="2800"/>
              </a:lnSpc>
            </a:pPr>
            <a:r>
              <a:rPr lang="en-US" sz="2000" dirty="0" err="1">
                <a:solidFill>
                  <a:srgbClr val="F2EFEB"/>
                </a:solidFill>
                <a:latin typeface="Canva Sans 1"/>
              </a:rPr>
              <a:t>Sylvestre</a:t>
            </a:r>
            <a:r>
              <a:rPr lang="en-US" sz="2000" dirty="0">
                <a:solidFill>
                  <a:srgbClr val="F2EFEB"/>
                </a:solidFill>
                <a:latin typeface="Canva Sans 1"/>
              </a:rPr>
              <a:t> et al., 2016</a:t>
            </a:r>
          </a:p>
          <a:p>
            <a:pPr algn="ctr">
              <a:lnSpc>
                <a:spcPts val="2800"/>
              </a:lnSpc>
            </a:pPr>
            <a:r>
              <a:rPr lang="en-US" sz="2000" dirty="0">
                <a:solidFill>
                  <a:srgbClr val="F2EFEB"/>
                </a:solidFill>
                <a:latin typeface="Canva Sans 1"/>
              </a:rPr>
              <a:t>Miller et al., 2020</a:t>
            </a:r>
          </a:p>
        </p:txBody>
      </p:sp>
      <p:sp>
        <p:nvSpPr>
          <p:cNvPr id="21" name="TextBox 21"/>
          <p:cNvSpPr txBox="1"/>
          <p:nvPr/>
        </p:nvSpPr>
        <p:spPr>
          <a:xfrm>
            <a:off x="1914203" y="6427909"/>
            <a:ext cx="2579723" cy="701675"/>
          </a:xfrm>
          <a:prstGeom prst="rect">
            <a:avLst/>
          </a:prstGeom>
        </p:spPr>
        <p:txBody>
          <a:bodyPr wrap="square" lIns="0" tIns="0" rIns="0" bIns="0" rtlCol="0" anchor="t">
            <a:spAutoFit/>
          </a:bodyPr>
          <a:lstStyle/>
          <a:p>
            <a:pPr algn="ctr">
              <a:lnSpc>
                <a:spcPts val="2800"/>
              </a:lnSpc>
            </a:pPr>
            <a:r>
              <a:rPr lang="en-US" sz="2000" dirty="0">
                <a:solidFill>
                  <a:srgbClr val="F2EFEB"/>
                </a:solidFill>
                <a:latin typeface="Canva Sans 1"/>
              </a:rPr>
              <a:t>Novick et al., 2018</a:t>
            </a:r>
          </a:p>
          <a:p>
            <a:pPr algn="ctr">
              <a:lnSpc>
                <a:spcPts val="2800"/>
              </a:lnSpc>
            </a:pPr>
            <a:r>
              <a:rPr lang="en-US" sz="2000" dirty="0" err="1">
                <a:solidFill>
                  <a:srgbClr val="F2EFEB"/>
                </a:solidFill>
                <a:latin typeface="Canva Sans 1"/>
              </a:rPr>
              <a:t>Boecker</a:t>
            </a:r>
            <a:r>
              <a:rPr lang="en-US" sz="2000" dirty="0">
                <a:solidFill>
                  <a:srgbClr val="F2EFEB"/>
                </a:solidFill>
                <a:latin typeface="Canva Sans 1"/>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AutoShape 4"/>
          <p:cNvSpPr/>
          <p:nvPr/>
        </p:nvSpPr>
        <p:spPr>
          <a:xfrm>
            <a:off x="406344" y="8867596"/>
            <a:ext cx="17475312" cy="1042606"/>
          </a:xfrm>
          <a:prstGeom prst="rect">
            <a:avLst/>
          </a:prstGeom>
          <a:solidFill>
            <a:srgbClr val="F2EFEB"/>
          </a:solidFill>
        </p:spPr>
      </p:sp>
      <p:grpSp>
        <p:nvGrpSpPr>
          <p:cNvPr id="5" name="Group 5"/>
          <p:cNvGrpSpPr/>
          <p:nvPr/>
        </p:nvGrpSpPr>
        <p:grpSpPr>
          <a:xfrm>
            <a:off x="1028700" y="1539644"/>
            <a:ext cx="16230600" cy="5290644"/>
            <a:chOff x="0" y="0"/>
            <a:chExt cx="21640800" cy="7054192"/>
          </a:xfrm>
        </p:grpSpPr>
        <p:sp>
          <p:nvSpPr>
            <p:cNvPr id="6" name="TextBox 6"/>
            <p:cNvSpPr txBox="1"/>
            <p:nvPr/>
          </p:nvSpPr>
          <p:spPr>
            <a:xfrm>
              <a:off x="2264363" y="123825"/>
              <a:ext cx="17112073" cy="6348104"/>
            </a:xfrm>
            <a:prstGeom prst="rect">
              <a:avLst/>
            </a:prstGeom>
          </p:spPr>
          <p:txBody>
            <a:bodyPr lIns="0" tIns="0" rIns="0" bIns="0" rtlCol="0" anchor="t">
              <a:spAutoFit/>
            </a:bodyPr>
            <a:lstStyle/>
            <a:p>
              <a:pPr algn="ctr">
                <a:lnSpc>
                  <a:spcPts val="9240"/>
                </a:lnSpc>
              </a:pPr>
              <a:r>
                <a:rPr lang="en-US" sz="8800" spc="264">
                  <a:solidFill>
                    <a:srgbClr val="F2EFEB"/>
                  </a:solidFill>
                  <a:latin typeface="Montserrat Classic Bold"/>
                </a:rPr>
                <a:t>Does early adversity have long term effects on adult musicality?</a:t>
              </a:r>
            </a:p>
          </p:txBody>
        </p:sp>
        <p:sp>
          <p:nvSpPr>
            <p:cNvPr id="7" name="AutoShape 7"/>
            <p:cNvSpPr/>
            <p:nvPr/>
          </p:nvSpPr>
          <p:spPr>
            <a:xfrm>
              <a:off x="0" y="6933168"/>
              <a:ext cx="21640800" cy="121024"/>
            </a:xfrm>
            <a:prstGeom prst="rect">
              <a:avLst/>
            </a:prstGeom>
            <a:solidFill>
              <a:srgbClr val="F2EFEB"/>
            </a:solid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C2120"/>
        </a:solidFill>
        <a:effectLst/>
      </p:bgPr>
    </p:bg>
    <p:spTree>
      <p:nvGrpSpPr>
        <p:cNvPr id="1" name=""/>
        <p:cNvGrpSpPr/>
        <p:nvPr/>
      </p:nvGrpSpPr>
      <p:grpSpPr>
        <a:xfrm>
          <a:off x="0" y="0"/>
          <a:ext cx="0" cy="0"/>
          <a:chOff x="0" y="0"/>
          <a:chExt cx="0" cy="0"/>
        </a:xfrm>
      </p:grpSpPr>
      <p:grpSp>
        <p:nvGrpSpPr>
          <p:cNvPr id="2" name="Group 2"/>
          <p:cNvGrpSpPr/>
          <p:nvPr/>
        </p:nvGrpSpPr>
        <p:grpSpPr>
          <a:xfrm>
            <a:off x="358349" y="350196"/>
            <a:ext cx="17571303" cy="9586608"/>
            <a:chOff x="0" y="0"/>
            <a:chExt cx="12338234" cy="6731534"/>
          </a:xfrm>
        </p:grpSpPr>
        <p:sp>
          <p:nvSpPr>
            <p:cNvPr id="3" name="Freeform 3"/>
            <p:cNvSpPr/>
            <p:nvPr/>
          </p:nvSpPr>
          <p:spPr>
            <a:xfrm>
              <a:off x="0" y="0"/>
              <a:ext cx="12338234" cy="6731534"/>
            </a:xfrm>
            <a:custGeom>
              <a:avLst/>
              <a:gdLst/>
              <a:ahLst/>
              <a:cxnLst/>
              <a:rect l="l" t="t" r="r" b="b"/>
              <a:pathLst>
                <a:path w="12338234" h="6731534">
                  <a:moveTo>
                    <a:pt x="0" y="0"/>
                  </a:moveTo>
                  <a:lnTo>
                    <a:pt x="0" y="6731534"/>
                  </a:lnTo>
                  <a:lnTo>
                    <a:pt x="12338234" y="6731534"/>
                  </a:lnTo>
                  <a:lnTo>
                    <a:pt x="12338234" y="0"/>
                  </a:lnTo>
                  <a:lnTo>
                    <a:pt x="0" y="0"/>
                  </a:lnTo>
                  <a:close/>
                  <a:moveTo>
                    <a:pt x="12277275" y="6670573"/>
                  </a:moveTo>
                  <a:lnTo>
                    <a:pt x="59690" y="6670573"/>
                  </a:lnTo>
                  <a:lnTo>
                    <a:pt x="59690" y="59690"/>
                  </a:lnTo>
                  <a:lnTo>
                    <a:pt x="12277275" y="59690"/>
                  </a:lnTo>
                  <a:lnTo>
                    <a:pt x="12277275" y="6670573"/>
                  </a:lnTo>
                  <a:close/>
                </a:path>
              </a:pathLst>
            </a:custGeom>
            <a:solidFill>
              <a:srgbClr val="F2EFEB"/>
            </a:solidFill>
          </p:spPr>
        </p:sp>
      </p:grpSp>
      <p:sp>
        <p:nvSpPr>
          <p:cNvPr id="4" name="Freeform 4"/>
          <p:cNvSpPr/>
          <p:nvPr/>
        </p:nvSpPr>
        <p:spPr>
          <a:xfrm>
            <a:off x="2920731" y="5477810"/>
            <a:ext cx="12882254" cy="3522902"/>
          </a:xfrm>
          <a:custGeom>
            <a:avLst/>
            <a:gdLst/>
            <a:ahLst/>
            <a:cxnLst/>
            <a:rect l="l" t="t" r="r" b="b"/>
            <a:pathLst>
              <a:path w="12882254" h="3522902">
                <a:moveTo>
                  <a:pt x="0" y="0"/>
                </a:moveTo>
                <a:lnTo>
                  <a:pt x="12882254" y="0"/>
                </a:lnTo>
                <a:lnTo>
                  <a:pt x="12882254" y="3522902"/>
                </a:lnTo>
                <a:lnTo>
                  <a:pt x="0" y="3522902"/>
                </a:lnTo>
                <a:lnTo>
                  <a:pt x="0" y="0"/>
                </a:lnTo>
                <a:close/>
              </a:path>
            </a:pathLst>
          </a:custGeom>
          <a:blipFill>
            <a:blip r:embed="rId3"/>
            <a:stretch>
              <a:fillRect/>
            </a:stretch>
          </a:blipFill>
        </p:spPr>
      </p:sp>
      <p:sp>
        <p:nvSpPr>
          <p:cNvPr id="5" name="TextBox 5"/>
          <p:cNvSpPr txBox="1"/>
          <p:nvPr/>
        </p:nvSpPr>
        <p:spPr>
          <a:xfrm>
            <a:off x="685459" y="159703"/>
            <a:ext cx="4127822" cy="1526537"/>
          </a:xfrm>
          <a:prstGeom prst="rect">
            <a:avLst/>
          </a:prstGeom>
        </p:spPr>
        <p:txBody>
          <a:bodyPr lIns="0" tIns="0" rIns="0" bIns="0" rtlCol="0" anchor="t">
            <a:spAutoFit/>
          </a:bodyPr>
          <a:lstStyle/>
          <a:p>
            <a:pPr algn="ctr">
              <a:lnSpc>
                <a:spcPts val="12460"/>
              </a:lnSpc>
            </a:pPr>
            <a:r>
              <a:rPr lang="en-US" sz="8900">
                <a:solidFill>
                  <a:srgbClr val="F2EFEB"/>
                </a:solidFill>
                <a:latin typeface="Montserrat Classic Bold"/>
              </a:rPr>
              <a:t>Study 1</a:t>
            </a:r>
          </a:p>
        </p:txBody>
      </p:sp>
      <p:sp>
        <p:nvSpPr>
          <p:cNvPr id="6" name="TextBox 6"/>
          <p:cNvSpPr txBox="1"/>
          <p:nvPr/>
        </p:nvSpPr>
        <p:spPr>
          <a:xfrm>
            <a:off x="3962194" y="2463736"/>
            <a:ext cx="10799328" cy="2496774"/>
          </a:xfrm>
          <a:prstGeom prst="rect">
            <a:avLst/>
          </a:prstGeom>
        </p:spPr>
        <p:txBody>
          <a:bodyPr wrap="square" lIns="0" tIns="0" rIns="0" bIns="0" rtlCol="0" anchor="t">
            <a:spAutoFit/>
          </a:bodyPr>
          <a:lstStyle/>
          <a:p>
            <a:pPr algn="ctr">
              <a:lnSpc>
                <a:spcPts val="7584"/>
              </a:lnSpc>
            </a:pPr>
            <a:r>
              <a:rPr lang="en-US" sz="5417" dirty="0">
                <a:solidFill>
                  <a:srgbClr val="F2EFEB"/>
                </a:solidFill>
                <a:latin typeface="Montserrat Light Bold"/>
              </a:rPr>
              <a:t>Montreal Battery of Evaluation of Amusia (MBEA) </a:t>
            </a:r>
          </a:p>
          <a:p>
            <a:pPr algn="ctr">
              <a:lnSpc>
                <a:spcPts val="4644"/>
              </a:lnSpc>
            </a:pPr>
            <a:r>
              <a:rPr lang="en-US" sz="3317" dirty="0">
                <a:solidFill>
                  <a:srgbClr val="F2EFEB"/>
                </a:solidFill>
                <a:latin typeface="Montserrat Light"/>
              </a:rPr>
              <a:t> (Scale Test 1; </a:t>
            </a:r>
            <a:r>
              <a:rPr lang="en-US" sz="3317" dirty="0" err="1">
                <a:solidFill>
                  <a:srgbClr val="F2EFEB"/>
                </a:solidFill>
                <a:latin typeface="Montserrat Light"/>
              </a:rPr>
              <a:t>Peretz</a:t>
            </a:r>
            <a:r>
              <a:rPr lang="en-US" sz="3317" dirty="0">
                <a:solidFill>
                  <a:srgbClr val="F2EFEB"/>
                </a:solidFill>
                <a:latin typeface="Montserrat Light"/>
              </a:rPr>
              <a:t> et al., 2003) </a:t>
            </a:r>
          </a:p>
        </p:txBody>
      </p:sp>
      <p:sp>
        <p:nvSpPr>
          <p:cNvPr id="7" name="TextBox 7"/>
          <p:cNvSpPr txBox="1"/>
          <p:nvPr/>
        </p:nvSpPr>
        <p:spPr>
          <a:xfrm>
            <a:off x="685459" y="1613233"/>
            <a:ext cx="6000809" cy="2247137"/>
          </a:xfrm>
          <a:prstGeom prst="rect">
            <a:avLst/>
          </a:prstGeom>
        </p:spPr>
        <p:txBody>
          <a:bodyPr lIns="0" tIns="0" rIns="0" bIns="0" rtlCol="0" anchor="t">
            <a:spAutoFit/>
          </a:bodyPr>
          <a:lstStyle/>
          <a:p>
            <a:pPr>
              <a:lnSpc>
                <a:spcPts val="6030"/>
              </a:lnSpc>
            </a:pPr>
            <a:r>
              <a:rPr lang="en-US" sz="4020">
                <a:solidFill>
                  <a:srgbClr val="FFFFFF"/>
                </a:solidFill>
                <a:latin typeface="Montserrat Light"/>
              </a:rPr>
              <a:t>N = 264 (143 F)</a:t>
            </a:r>
          </a:p>
          <a:p>
            <a:pPr>
              <a:lnSpc>
                <a:spcPts val="6030"/>
              </a:lnSpc>
            </a:pPr>
            <a:r>
              <a:rPr lang="en-US" sz="4020">
                <a:solidFill>
                  <a:srgbClr val="FFFFFF"/>
                </a:solidFill>
                <a:latin typeface="Montserrat Light"/>
              </a:rPr>
              <a:t>18-65 years</a:t>
            </a:r>
          </a:p>
          <a:p>
            <a:pPr>
              <a:lnSpc>
                <a:spcPts val="6030"/>
              </a:lnSpc>
            </a:pPr>
            <a:endParaRPr lang="en-US" sz="4020">
              <a:solidFill>
                <a:srgbClr val="FFFFFF"/>
              </a:solidFill>
              <a:latin typeface="Montserrat Light"/>
            </a:endParaRPr>
          </a:p>
        </p:txBody>
      </p:sp>
      <p:sp>
        <p:nvSpPr>
          <p:cNvPr id="8" name="TextBox 8"/>
          <p:cNvSpPr txBox="1"/>
          <p:nvPr/>
        </p:nvSpPr>
        <p:spPr>
          <a:xfrm>
            <a:off x="13552555" y="9059863"/>
            <a:ext cx="2250430" cy="349250"/>
          </a:xfrm>
          <a:prstGeom prst="rect">
            <a:avLst/>
          </a:prstGeom>
        </p:spPr>
        <p:txBody>
          <a:bodyPr lIns="0" tIns="0" rIns="0" bIns="0" rtlCol="0" anchor="t">
            <a:spAutoFit/>
          </a:bodyPr>
          <a:lstStyle/>
          <a:p>
            <a:pPr algn="ctr">
              <a:lnSpc>
                <a:spcPts val="2800"/>
              </a:lnSpc>
            </a:pPr>
            <a:r>
              <a:rPr lang="en-US" sz="2000">
                <a:solidFill>
                  <a:srgbClr val="F2EFEB"/>
                </a:solidFill>
                <a:latin typeface="Canva Sans 1"/>
              </a:rPr>
              <a:t>Cuddy et al., 2006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2474</TotalTime>
  <Words>3125</Words>
  <Application>Microsoft Macintosh PowerPoint</Application>
  <PresentationFormat>Custom</PresentationFormat>
  <Paragraphs>213</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Montserrat Light Italics</vt:lpstr>
      <vt:lpstr>League Gothic</vt:lpstr>
      <vt:lpstr>Montserrat Classic Bold</vt:lpstr>
      <vt:lpstr>Calibri</vt:lpstr>
      <vt:lpstr>Montserrat Light</vt:lpstr>
      <vt:lpstr>Canva Sans 1</vt:lpstr>
      <vt:lpstr>Poppins Bold</vt:lpstr>
      <vt:lpstr>Arial</vt:lpstr>
      <vt:lpstr>Montserrat Light Bold</vt:lpstr>
      <vt:lpstr>TT Commons Pro 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ICMPC 2023 Musicality</dc:title>
  <cp:lastModifiedBy>Kelsie Lopez</cp:lastModifiedBy>
  <cp:revision>20</cp:revision>
  <dcterms:created xsi:type="dcterms:W3CDTF">2006-08-16T00:00:00Z</dcterms:created>
  <dcterms:modified xsi:type="dcterms:W3CDTF">2023-08-24T06:16:55Z</dcterms:modified>
  <dc:identifier>DAFqU9BkWbk</dc:identifier>
</cp:coreProperties>
</file>